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1" r:id="rId2"/>
    <p:sldId id="262" r:id="rId3"/>
    <p:sldId id="266" r:id="rId4"/>
    <p:sldId id="265" r:id="rId5"/>
    <p:sldId id="257" r:id="rId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2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oleObject" Target="file:///C:\Users\ubgoe\Dropbox\PTSV\Hauptversammlungen\Statistik\Statistik%202025\Vereinsstruktur%202025.xlsx" TargetMode="External"/><Relationship Id="rId4" Type="http://schemas.openxmlformats.org/officeDocument/2006/relationships/image" Target="../media/image8.jpe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oleObject" Target="file:///C:\Users\ubgoe\Dropbox\PTSV\Hauptversammlungen\Statistik\Statistik%202025\Vereinsstruktur%202025.xlsx" TargetMode="External"/><Relationship Id="rId4" Type="http://schemas.openxmlformats.org/officeDocument/2006/relationships/image" Target="../media/image8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28364594881709"/>
          <c:y val="4.6300130787834765E-2"/>
          <c:w val="0.50573899188989946"/>
          <c:h val="0.84231404946647737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9E7-415F-8C3E-8CDBD2D3E7D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9E7-415F-8C3E-8CDBD2D3E7D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9E7-415F-8C3E-8CDBD2D3E7D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9E7-415F-8C3E-8CDBD2D3E7D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59E7-415F-8C3E-8CDBD2D3E7D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59E7-415F-8C3E-8CDBD2D3E7D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'2022'!$B$32:$G$32</c:f>
              <c:strCache>
                <c:ptCount val="6"/>
                <c:pt idx="0">
                  <c:v>bis 6 Jahre</c:v>
                </c:pt>
                <c:pt idx="1">
                  <c:v>7 bis 14</c:v>
                </c:pt>
                <c:pt idx="2">
                  <c:v>15 bis 18</c:v>
                </c:pt>
                <c:pt idx="3">
                  <c:v>19 bis 26</c:v>
                </c:pt>
                <c:pt idx="4">
                  <c:v>27 bis 40</c:v>
                </c:pt>
                <c:pt idx="5">
                  <c:v>41 und älter</c:v>
                </c:pt>
              </c:strCache>
            </c:strRef>
          </c:cat>
          <c:val>
            <c:numRef>
              <c:f>'2022'!$B$44:$G$44</c:f>
              <c:numCache>
                <c:formatCode>General</c:formatCode>
                <c:ptCount val="6"/>
                <c:pt idx="0">
                  <c:v>88</c:v>
                </c:pt>
                <c:pt idx="1">
                  <c:v>221</c:v>
                </c:pt>
                <c:pt idx="2">
                  <c:v>48</c:v>
                </c:pt>
                <c:pt idx="3">
                  <c:v>86</c:v>
                </c:pt>
                <c:pt idx="4">
                  <c:v>83</c:v>
                </c:pt>
                <c:pt idx="5">
                  <c:v>293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9E7-415F-8C3E-8CDBD2D3E7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blipFill>
          <a:blip xmlns:r="http://schemas.openxmlformats.org/officeDocument/2006/relationships" r:embed="rId3"/>
          <a:tile tx="0" ty="0" sx="100000" sy="100000" flip="none" algn="tl"/>
        </a:blip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5540113294071223"/>
          <c:y val="6.4419376978284287E-2"/>
          <c:w val="0.32794954161916218"/>
          <c:h val="0.824945177553401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blipFill>
      <a:blip xmlns:r="http://schemas.openxmlformats.org/officeDocument/2006/relationships" r:embed="rId4"/>
      <a:tile tx="0" ty="0" sx="100000" sy="100000" flip="none" algn="tl"/>
    </a:blip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63276465441819"/>
          <c:y val="5.1251093613298347E-2"/>
          <c:w val="0.49995669291338585"/>
          <c:h val="0.83326115485564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039-45FC-B19E-E266FD5F285D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039-45FC-B19E-E266FD5F285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'2022'!$B$5:$C$5</c:f>
              <c:strCache>
                <c:ptCount val="2"/>
                <c:pt idx="0">
                  <c:v>männlich</c:v>
                </c:pt>
                <c:pt idx="1">
                  <c:v>weiblich</c:v>
                </c:pt>
              </c:strCache>
            </c:strRef>
          </c:cat>
          <c:val>
            <c:numRef>
              <c:f>'2022'!$B$21:$C$21</c:f>
              <c:numCache>
                <c:formatCode>General</c:formatCode>
                <c:ptCount val="2"/>
                <c:pt idx="0">
                  <c:v>448</c:v>
                </c:pt>
                <c:pt idx="1">
                  <c:v>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039-45FC-B19E-E266FD5F28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blipFill>
          <a:blip xmlns:r="http://schemas.openxmlformats.org/officeDocument/2006/relationships" r:embed="rId3"/>
          <a:tile tx="0" ty="0" sx="100000" sy="100000" flip="none" algn="tl"/>
        </a:blip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blipFill>
      <a:blip xmlns:r="http://schemas.openxmlformats.org/officeDocument/2006/relationships" r:embed="rId4"/>
      <a:tile tx="0" ty="0" sx="100000" sy="100000" flip="none" algn="tl"/>
    </a:blip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5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EB091-3F5F-2D4A-AEE2-ED7B6DFF9672}" type="datetimeFigureOut">
              <a:rPr lang="de-DE"/>
              <a:t>10.06.2026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0EC689-BF44-004D-B8DC-1A909D194A7F}" type="slidenum">
              <a:rPr lang="de-DE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9023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Turnen: ca. 400 Mitglieder</a:t>
            </a:r>
          </a:p>
          <a:p>
            <a:pPr marL="171450" indent="-171450">
              <a:buFontTx/>
              <a:buChar char="-"/>
            </a:pPr>
            <a:r>
              <a:rPr lang="de-DE"/>
              <a:t>Regional und deutschlandweit erfolgreich</a:t>
            </a:r>
          </a:p>
          <a:p>
            <a:pPr marL="171450" indent="-171450">
              <a:buFontTx/>
              <a:buChar char="-"/>
            </a:pPr>
            <a:r>
              <a:rPr lang="de-DE"/>
              <a:t>Landesleistungzentrum männl. seit 2015</a:t>
            </a:r>
          </a:p>
          <a:p>
            <a:pPr marL="171450" indent="-171450">
              <a:buFontTx/>
              <a:buChar char="-"/>
            </a:pPr>
            <a:r>
              <a:rPr lang="de-DE"/>
              <a:t>Johanna Quaas, älteste Turnerin der Welt mit 100 Jahren, ist seit vielen Jahren Ehrenmitglied</a:t>
            </a:r>
          </a:p>
          <a:p>
            <a:pPr marL="171450" indent="-171450">
              <a:buFontTx/>
              <a:buChar char="-"/>
            </a:pPr>
            <a:r>
              <a:rPr lang="de-DE"/>
              <a:t>Jahn TH weitgehend saniert</a:t>
            </a:r>
          </a:p>
          <a:p>
            <a:pPr marL="0" indent="0">
              <a:buFontTx/>
              <a:buNone/>
            </a:pPr>
            <a:r>
              <a:rPr lang="de-DE"/>
              <a:t>Fußball: zweitstärkste Abteilung geworden</a:t>
            </a:r>
          </a:p>
          <a:p>
            <a:pPr marL="171450" indent="-171450">
              <a:buFontTx/>
              <a:buChar char="-"/>
            </a:pPr>
            <a:r>
              <a:rPr lang="de-DE"/>
              <a:t>In den letzten Jahren Aufbau vom Kinder – und Jugendbereich</a:t>
            </a:r>
          </a:p>
          <a:p>
            <a:pPr marL="171450" indent="-171450">
              <a:buFontTx/>
              <a:buChar char="-"/>
            </a:pPr>
            <a:r>
              <a:rPr lang="de-DE"/>
              <a:t>Integrativ</a:t>
            </a:r>
          </a:p>
          <a:p>
            <a:pPr marL="0" indent="0">
              <a:buFontTx/>
              <a:buNone/>
            </a:pPr>
            <a:r>
              <a:rPr lang="de-DE"/>
              <a:t>Gesundheits u. Breitensport:</a:t>
            </a:r>
          </a:p>
          <a:p>
            <a:pPr marL="171450" indent="-171450">
              <a:buFontTx/>
              <a:buChar char="-"/>
            </a:pPr>
            <a:r>
              <a:rPr lang="de-DE"/>
              <a:t>zertifiziertes Kursystem von den Krankenkassen anerkannt</a:t>
            </a:r>
          </a:p>
          <a:p>
            <a:pPr marL="171450" indent="-171450">
              <a:buFontTx/>
              <a:buChar char="-"/>
            </a:pPr>
            <a:r>
              <a:rPr lang="de-DE"/>
              <a:t>Seepferdchen- Schwimmen, Seniorenschwimmen, Aquagymnastik ...</a:t>
            </a:r>
          </a:p>
          <a:p>
            <a:pPr marL="0" indent="0">
              <a:buFontTx/>
              <a:buNone/>
            </a:pPr>
            <a:r>
              <a:rPr lang="de-DE"/>
              <a:t>Tischtennis:</a:t>
            </a:r>
          </a:p>
          <a:p>
            <a:pPr marL="0" indent="0">
              <a:buFontTx/>
              <a:buNone/>
            </a:pPr>
            <a:endParaRPr lang="de-DE"/>
          </a:p>
          <a:p>
            <a:pPr marL="0" indent="0">
              <a:buFontTx/>
              <a:buNone/>
            </a:pPr>
            <a:r>
              <a:rPr lang="de-DE"/>
              <a:t>Tennis:</a:t>
            </a:r>
          </a:p>
          <a:p>
            <a:pPr marL="0" indent="0">
              <a:buFontTx/>
              <a:buNone/>
            </a:pPr>
            <a:endParaRPr lang="de-DE"/>
          </a:p>
          <a:p>
            <a:pPr marL="0" indent="0">
              <a:buFontTx/>
              <a:buNone/>
            </a:pPr>
            <a:r>
              <a:rPr lang="de-DE"/>
              <a:t>Kegeln:</a:t>
            </a:r>
          </a:p>
          <a:p>
            <a:pPr marL="0" indent="0">
              <a:buFontTx/>
              <a:buNone/>
            </a:pPr>
            <a:endParaRPr lang="de-DE"/>
          </a:p>
          <a:p>
            <a:pPr marL="0" indent="0">
              <a:buFontTx/>
              <a:buNone/>
            </a:pPr>
            <a:r>
              <a:rPr lang="de-DE"/>
              <a:t>Schach:</a:t>
            </a:r>
          </a:p>
          <a:p>
            <a:pPr marL="171450" indent="-171450">
              <a:buFontTx/>
              <a:buChar char="-"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0EC689-BF44-004D-B8DC-1A909D194A7F}" type="slidenum">
              <a:rPr lang="de-DE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3847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de-DE"/>
              <a:t>Alle Altersklassen sind vertreten</a:t>
            </a:r>
          </a:p>
          <a:p>
            <a:pPr marL="171450" indent="-171450">
              <a:buFontTx/>
              <a:buChar char="-"/>
            </a:pPr>
            <a:r>
              <a:rPr lang="de-DE"/>
              <a:t>Hoher Anteil an Kindern und hoher Anteil von Älteren</a:t>
            </a:r>
          </a:p>
          <a:p>
            <a:pPr marL="171450" indent="-171450">
              <a:buFontTx/>
              <a:buChar char="-"/>
            </a:pPr>
            <a:r>
              <a:rPr lang="de-DE"/>
              <a:t>Geschlechterverhältnis ausgeglichen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0EC689-BF44-004D-B8DC-1A909D194A7F}" type="slidenum">
              <a:rPr lang="de-DE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6856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Unser derzeitiges Domizil</a:t>
            </a:r>
          </a:p>
          <a:p>
            <a:r>
              <a:rPr lang="de-DE"/>
              <a:t>- BAfPT wird das Areal verkaufen</a:t>
            </a:r>
          </a:p>
          <a:p>
            <a:pPr marL="171450" indent="-171450">
              <a:buFontTx/>
              <a:buChar char="-"/>
            </a:pPr>
            <a:r>
              <a:rPr lang="de-DE"/>
              <a:t>Wissen noch nicht, wie es weitergeht</a:t>
            </a:r>
          </a:p>
          <a:p>
            <a:pPr marL="171450" indent="-171450">
              <a:buFontTx/>
              <a:buChar char="-"/>
            </a:pPr>
            <a:r>
              <a:rPr lang="de-DE"/>
              <a:t>ca. 250 Mitglieder  aus den  Abteilungen Fußball, Schach, Volleyball und Kegeln direkt auf dem Areal</a:t>
            </a:r>
          </a:p>
          <a:p>
            <a:pPr marL="171450" indent="-171450">
              <a:buFontTx/>
              <a:buChar char="-"/>
            </a:pPr>
            <a:r>
              <a:rPr lang="de-DE"/>
              <a:t>Eine der letzten Kegelbahnen von Halle</a:t>
            </a:r>
          </a:p>
          <a:p>
            <a:pPr marL="171450" indent="-171450">
              <a:buFontTx/>
              <a:buChar char="-"/>
            </a:pPr>
            <a:endParaRPr lang="de-DE"/>
          </a:p>
          <a:p>
            <a:pPr marL="171450" indent="-171450">
              <a:buFontTx/>
              <a:buChar char="-"/>
            </a:pPr>
            <a:r>
              <a:rPr lang="de-DE"/>
              <a:t>Möglichkeit auf neuem Areal angeboten,</a:t>
            </a:r>
          </a:p>
          <a:p>
            <a:pPr marL="171450" indent="-171450">
              <a:buFontTx/>
              <a:buChar char="-"/>
            </a:pPr>
            <a:r>
              <a:rPr lang="de-DE"/>
              <a:t>Sportdreieck ist von unserer Seite durchaus möglich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0EC689-BF44-004D-B8DC-1A909D194A7F}" type="slidenum">
              <a:rPr lang="de-DE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3821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A60D3-043E-4E91-9818-3E39692861D6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5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108DE-2E1E-42CF-BD6C-EAD270BAE58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39531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2C37A-4BCD-4D42-9EBA-8481D1D289FA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5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62B56-E5B7-4580-981E-02EB56EB2E2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7043878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1B34-CAFD-45CE-A141-E2E242AD1659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0C26E-7477-4695-BE7E-9550C041F77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06062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87BED-D2AA-48E9-88E8-5099965188C0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6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EDBF4-0585-4A11-9763-394B79BEA05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8979358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07C7B-F779-4D4A-AB31-3C03CF146C7B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8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9DDA5-6FD4-46A6-994A-8C519456636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0487775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2D526-9F5E-4DD5-9E24-0AB41C179099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4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96C57-DDCB-47B4-A942-D2FA9768FC9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812369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D3C01-D925-457D-9BF7-93008205D9E5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3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B073E-06FB-4DE8-A361-D04EB2955C5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661513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A3AEE-6C4E-42C5-8C67-CF60AD7A1D79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6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1DA6D-630B-4FD0-947B-8AF9ABFB01B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22869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ine Ecke des Rechtecks schneiden und abrunden 4"/>
          <p:cNvSpPr/>
          <p:nvPr/>
        </p:nvSpPr>
        <p:spPr>
          <a:xfrm rot="420000" flipV="1">
            <a:off x="4220633" y="1108075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htwinkliges Dreieck 5"/>
          <p:cNvSpPr/>
          <p:nvPr/>
        </p:nvSpPr>
        <p:spPr>
          <a:xfrm rot="420000" flipV="1">
            <a:off x="10672234" y="5359401"/>
            <a:ext cx="207433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Freihandform 6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de-DE" noProof="0"/>
              <a:t>Bild durch Klicken auf Symbol hinzufügen</a:t>
            </a:r>
            <a:endParaRPr lang="en-US" noProof="0" dirty="0"/>
          </a:p>
        </p:txBody>
      </p:sp>
      <p:sp>
        <p:nvSpPr>
          <p:cNvPr id="9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CEA2E-4AF5-4D45-AFE2-3C8E3818435B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10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76BA4-A85F-44B7-9176-BE83E3D00EE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6300189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7A202-B8F6-4FB0-8596-11D08411DF90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5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93CC7-A885-44E2-A716-91DF8313CD6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213252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BAABF-44A0-4516-BDE8-B3301CDA909F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5" name="Fußzeilenplatzhalt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AC7A4-38D0-443C-A6E8-E5F885CE8C7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222714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ihandform 6"/>
          <p:cNvSpPr>
            <a:spLocks/>
          </p:cNvSpPr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1028" name="Titelplatzhalter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1029" name="Textplatzhalter 29"/>
          <p:cNvSpPr>
            <a:spLocks noGrp="1"/>
          </p:cNvSpPr>
          <p:nvPr>
            <p:ph type="body" idx="1"/>
          </p:nvPr>
        </p:nvSpPr>
        <p:spPr bwMode="auto">
          <a:xfrm>
            <a:off x="609600" y="1935164"/>
            <a:ext cx="109728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9C5781-6A58-4E24-A6FE-8F1CBD22B1A6}" type="datetimeFigureOut">
              <a:rPr lang="de-DE"/>
              <a:pPr>
                <a:defRPr/>
              </a:pPr>
              <a:t>10.06.2026</a:t>
            </a:fld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E9864A-A51F-4F1E-B9EB-CFEBAAAD73F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grpSp>
        <p:nvGrpSpPr>
          <p:cNvPr id="1033" name="Gruppieren 1"/>
          <p:cNvGrpSpPr>
            <a:grpSpLocks/>
          </p:cNvGrpSpPr>
          <p:nvPr/>
        </p:nvGrpSpPr>
        <p:grpSpPr bwMode="auto">
          <a:xfrm>
            <a:off x="-25399" y="203200"/>
            <a:ext cx="12240684" cy="647700"/>
            <a:chOff x="-19045" y="216550"/>
            <a:chExt cx="9180548" cy="649224"/>
          </a:xfrm>
        </p:grpSpPr>
        <p:sp>
          <p:nvSpPr>
            <p:cNvPr id="12" name="Freihand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13" name="Freihand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646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DF90A3C-6733-EBC7-FC14-95E742406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207" y="353133"/>
            <a:ext cx="7393633" cy="6151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6958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23592" y="188640"/>
            <a:ext cx="7128792" cy="72008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defRPr/>
            </a:pPr>
            <a:r>
              <a:rPr lang="de-DE" dirty="0"/>
              <a:t>Vereinsjubiläum 2026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424114" y="981075"/>
            <a:ext cx="7261225" cy="719138"/>
          </a:xfrm>
        </p:spPr>
        <p:txBody>
          <a:bodyPr/>
          <a:lstStyle/>
          <a:p>
            <a:r>
              <a:rPr lang="de-DE" sz="4000" dirty="0"/>
              <a:t>100 </a:t>
            </a:r>
            <a:r>
              <a:rPr lang="de-DE" sz="3600" dirty="0"/>
              <a:t>jähriges</a:t>
            </a:r>
            <a:r>
              <a:rPr lang="de-DE" sz="4000" dirty="0"/>
              <a:t> Bestehen des Vereins</a:t>
            </a:r>
          </a:p>
        </p:txBody>
      </p:sp>
      <p:pic>
        <p:nvPicPr>
          <p:cNvPr id="4" name="Picture 8" descr="G:\PTSV\Bilder\wimpe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4337" y="1844824"/>
            <a:ext cx="3640064" cy="485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G:\PTSV\Bilder\wimpel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4401" y="1841161"/>
            <a:ext cx="3642816" cy="4854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>
            <a:spLocks noChangeArrowheads="1"/>
          </p:cNvSpPr>
          <p:nvPr/>
        </p:nvSpPr>
        <p:spPr bwMode="auto">
          <a:xfrm rot="-1406074">
            <a:off x="2151823" y="3219515"/>
            <a:ext cx="799623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6000" b="1" dirty="0">
                <a:solidFill>
                  <a:srgbClr val="FFC000"/>
                </a:solidFill>
                <a:latin typeface="Allegro BT" pitchFamily="82" charset="0"/>
              </a:rPr>
              <a:t>Gegründet am 23.06.1926</a:t>
            </a:r>
          </a:p>
        </p:txBody>
      </p:sp>
    </p:spTree>
    <p:extLst>
      <p:ext uri="{BB962C8B-B14F-4D97-AF65-F5344CB8AC3E}">
        <p14:creationId xmlns:p14="http://schemas.microsoft.com/office/powerpoint/2010/main" val="366549317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1524000" y="476672"/>
            <a:ext cx="9144000" cy="93610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defRPr/>
            </a:pPr>
            <a:r>
              <a:rPr lang="de-DE" sz="4800" dirty="0">
                <a:latin typeface="Arial Black" pitchFamily="34" charset="0"/>
              </a:rPr>
              <a:t>Sportarten Post-TSV 2026</a:t>
            </a:r>
          </a:p>
        </p:txBody>
      </p:sp>
      <p:sp>
        <p:nvSpPr>
          <p:cNvPr id="7172" name="Rectangle 3"/>
          <p:cNvSpPr>
            <a:spLocks noGrp="1"/>
          </p:cNvSpPr>
          <p:nvPr>
            <p:ph type="body" idx="1"/>
          </p:nvPr>
        </p:nvSpPr>
        <p:spPr>
          <a:xfrm>
            <a:off x="1981200" y="3080162"/>
            <a:ext cx="4033838" cy="324443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de-DE" sz="3200" b="1" dirty="0">
                <a:latin typeface="+mj-lt"/>
              </a:rPr>
              <a:t>Turnen</a:t>
            </a:r>
          </a:p>
          <a:p>
            <a:pPr lvl="1">
              <a:buFont typeface="Wingdings" pitchFamily="2" charset="2"/>
              <a:buChar char="Ø"/>
            </a:pPr>
            <a:r>
              <a:rPr lang="de-DE" sz="2800" b="1" dirty="0" err="1">
                <a:latin typeface="+mj-lt"/>
              </a:rPr>
              <a:t>Tricking</a:t>
            </a:r>
            <a:endParaRPr lang="de-DE" sz="2800" b="1" dirty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de-DE" sz="3200" b="1" dirty="0">
                <a:latin typeface="+mj-lt"/>
              </a:rPr>
              <a:t>Fußball</a:t>
            </a:r>
          </a:p>
          <a:p>
            <a:pPr>
              <a:buFont typeface="Wingdings" pitchFamily="2" charset="2"/>
              <a:buChar char="Ø"/>
            </a:pPr>
            <a:r>
              <a:rPr lang="de-DE" sz="3200" b="1" dirty="0">
                <a:latin typeface="+mj-lt"/>
              </a:rPr>
              <a:t>Kegeln</a:t>
            </a:r>
          </a:p>
          <a:p>
            <a:pPr>
              <a:buFont typeface="Wingdings" pitchFamily="2" charset="2"/>
              <a:buChar char="Ø"/>
            </a:pPr>
            <a:r>
              <a:rPr lang="de-DE" sz="3200" b="1" dirty="0"/>
              <a:t>Tennis</a:t>
            </a:r>
          </a:p>
          <a:p>
            <a:pPr>
              <a:buFont typeface="Wingdings" pitchFamily="2" charset="2"/>
              <a:buChar char="Ø"/>
            </a:pPr>
            <a:r>
              <a:rPr lang="de-DE" sz="3200" b="1" dirty="0"/>
              <a:t>Schach</a:t>
            </a:r>
            <a:endParaRPr lang="de-DE" sz="1800" b="1" dirty="0"/>
          </a:p>
          <a:p>
            <a:pPr>
              <a:buFont typeface="Wingdings" pitchFamily="2" charset="2"/>
              <a:buChar char="Ø"/>
            </a:pPr>
            <a:endParaRPr lang="de-DE" sz="3200" b="1" dirty="0"/>
          </a:p>
          <a:p>
            <a:pPr>
              <a:buFont typeface="Wingdings" pitchFamily="2" charset="2"/>
              <a:buChar char="Ø"/>
            </a:pPr>
            <a:endParaRPr lang="de-DE" sz="3200" b="1" dirty="0">
              <a:latin typeface="+mj-lt"/>
            </a:endParaRPr>
          </a:p>
        </p:txBody>
      </p:sp>
      <p:sp>
        <p:nvSpPr>
          <p:cNvPr id="7173" name="Rectangle 4"/>
          <p:cNvSpPr>
            <a:spLocks noGrp="1"/>
          </p:cNvSpPr>
          <p:nvPr>
            <p:ph type="body" sz="half" idx="4294967295"/>
          </p:nvPr>
        </p:nvSpPr>
        <p:spPr>
          <a:xfrm>
            <a:off x="6634164" y="2659578"/>
            <a:ext cx="4033837" cy="3665022"/>
          </a:xfrm>
        </p:spPr>
        <p:txBody>
          <a:bodyPr/>
          <a:lstStyle/>
          <a:p>
            <a:endParaRPr lang="de-DE" sz="2200" dirty="0"/>
          </a:p>
          <a:p>
            <a:pPr>
              <a:buFont typeface="Wingdings" pitchFamily="2" charset="2"/>
              <a:buChar char="Ø"/>
            </a:pPr>
            <a:r>
              <a:rPr lang="de-DE" sz="3200" b="1" dirty="0">
                <a:latin typeface="+mj-lt"/>
              </a:rPr>
              <a:t>Volleyball</a:t>
            </a:r>
          </a:p>
          <a:p>
            <a:pPr>
              <a:buFont typeface="Wingdings" pitchFamily="2" charset="2"/>
              <a:buChar char="Ø"/>
            </a:pPr>
            <a:r>
              <a:rPr lang="de-DE" sz="3200" b="1" dirty="0"/>
              <a:t>Tischtennis</a:t>
            </a:r>
            <a:endParaRPr lang="de-DE" sz="3200" b="1" dirty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de-DE" sz="3200" b="1" dirty="0">
                <a:latin typeface="+mj-lt"/>
              </a:rPr>
              <a:t>Gesundheitssport</a:t>
            </a:r>
          </a:p>
          <a:p>
            <a:pPr lvl="1">
              <a:buFont typeface="Wingdings" pitchFamily="2" charset="2"/>
              <a:buChar char="Ø"/>
            </a:pPr>
            <a:r>
              <a:rPr lang="de-DE" sz="2800" b="1" dirty="0"/>
              <a:t>Seniorensport</a:t>
            </a:r>
          </a:p>
          <a:p>
            <a:pPr lvl="1">
              <a:buFont typeface="Wingdings" pitchFamily="2" charset="2"/>
              <a:buChar char="Ø"/>
            </a:pPr>
            <a:r>
              <a:rPr lang="de-DE" sz="2800" b="1" dirty="0"/>
              <a:t>Schwimmen</a:t>
            </a:r>
          </a:p>
          <a:p>
            <a:pPr lvl="1">
              <a:buFont typeface="Wingdings" pitchFamily="2" charset="2"/>
              <a:buChar char="Ø"/>
            </a:pPr>
            <a:r>
              <a:rPr lang="de-DE" sz="2800" b="1" dirty="0"/>
              <a:t>Akrobatik</a:t>
            </a:r>
          </a:p>
          <a:p>
            <a:pPr lvl="1">
              <a:buFont typeface="Wingdings" pitchFamily="2" charset="2"/>
              <a:buChar char="Ø"/>
            </a:pPr>
            <a:endParaRPr lang="de-DE" sz="2800" b="1" dirty="0"/>
          </a:p>
          <a:p>
            <a:pPr lvl="1">
              <a:buFont typeface="Wingdings" pitchFamily="2" charset="2"/>
              <a:buChar char="Ø"/>
            </a:pPr>
            <a:endParaRPr lang="de-DE" sz="3000" b="1" dirty="0"/>
          </a:p>
          <a:p>
            <a:pPr>
              <a:buFont typeface="Wingdings" pitchFamily="2" charset="2"/>
              <a:buChar char="Ø"/>
            </a:pPr>
            <a:endParaRPr lang="de-DE" sz="3200" b="1" dirty="0">
              <a:latin typeface="+mj-lt"/>
            </a:endParaRPr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1133475" y="1641614"/>
            <a:ext cx="99250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4000" b="1" dirty="0">
                <a:solidFill>
                  <a:prstClr val="white"/>
                </a:solidFill>
                <a:latin typeface="+mj-lt"/>
              </a:rPr>
              <a:t>ca. 900 Mitglieder in vielen Abteilungen und in verschiedenen Kursen</a:t>
            </a:r>
          </a:p>
        </p:txBody>
      </p:sp>
    </p:spTree>
    <p:extLst>
      <p:ext uri="{BB962C8B-B14F-4D97-AF65-F5344CB8AC3E}">
        <p14:creationId xmlns:p14="http://schemas.microsoft.com/office/powerpoint/2010/main" val="322969695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35560" y="260648"/>
            <a:ext cx="7772400" cy="1362456"/>
          </a:xfrm>
        </p:spPr>
        <p:txBody>
          <a:bodyPr anchor="ctr"/>
          <a:lstStyle/>
          <a:p>
            <a:pPr algn="ctr"/>
            <a:r>
              <a:rPr lang="de-DE" dirty="0"/>
              <a:t>Struktur im Verein</a:t>
            </a:r>
          </a:p>
        </p:txBody>
      </p:sp>
      <p:graphicFrame>
        <p:nvGraphicFramePr>
          <p:cNvPr id="3" name="Diagramm 2">
            <a:extLst>
              <a:ext uri="{FF2B5EF4-FFF2-40B4-BE49-F238E27FC236}">
                <a16:creationId xmlns:a16="http://schemas.microsoft.com/office/drawing/2014/main" id="{18427DF6-4B4E-9DFC-29D0-A9F942E092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9182886"/>
              </p:ext>
            </p:extLst>
          </p:nvPr>
        </p:nvGraphicFramePr>
        <p:xfrm>
          <a:off x="158011" y="2202618"/>
          <a:ext cx="5356438" cy="4394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C194162A-0AFC-CBAB-BBF9-556B6A9AF42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8547005"/>
              </p:ext>
            </p:extLst>
          </p:nvPr>
        </p:nvGraphicFramePr>
        <p:xfrm>
          <a:off x="6636412" y="2202617"/>
          <a:ext cx="5397578" cy="4394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feld 5">
            <a:extLst>
              <a:ext uri="{FF2B5EF4-FFF2-40B4-BE49-F238E27FC236}">
                <a16:creationId xmlns:a16="http://schemas.microsoft.com/office/drawing/2014/main" id="{351EFCE1-146E-2EDE-A0BF-72EC4322C07E}"/>
              </a:ext>
            </a:extLst>
          </p:cNvPr>
          <p:cNvSpPr txBox="1"/>
          <p:nvPr/>
        </p:nvSpPr>
        <p:spPr>
          <a:xfrm>
            <a:off x="1721644" y="1438438"/>
            <a:ext cx="2014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dirty="0">
                <a:solidFill>
                  <a:srgbClr val="00B050"/>
                </a:solidFill>
                <a:latin typeface="Amasis MT Pro Black" panose="02040A04050005020304" pitchFamily="18" charset="0"/>
              </a:rPr>
              <a:t>Alter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BDB618B-D161-6EEF-0D07-832B0DBD1794}"/>
              </a:ext>
            </a:extLst>
          </p:cNvPr>
          <p:cNvSpPr txBox="1"/>
          <p:nvPr/>
        </p:nvSpPr>
        <p:spPr>
          <a:xfrm>
            <a:off x="8128744" y="1494324"/>
            <a:ext cx="2744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dirty="0">
                <a:solidFill>
                  <a:srgbClr val="00B050"/>
                </a:solidFill>
                <a:latin typeface="Amasis MT Pro Black" panose="02040A04050005020304" pitchFamily="18" charset="0"/>
              </a:rPr>
              <a:t>Geschlecht</a:t>
            </a:r>
            <a:endParaRPr lang="de-DE" dirty="0">
              <a:solidFill>
                <a:srgbClr val="00B050"/>
              </a:solidFill>
              <a:latin typeface="Amasis MT Pro Black" panose="02040A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84723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234" y="268139"/>
            <a:ext cx="8807532" cy="6321722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39C84EE4-5FDF-3E77-5399-76C572971C6A}"/>
              </a:ext>
            </a:extLst>
          </p:cNvPr>
          <p:cNvSpPr txBox="1"/>
          <p:nvPr/>
        </p:nvSpPr>
        <p:spPr>
          <a:xfrm>
            <a:off x="4230878" y="3740317"/>
            <a:ext cx="325537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de-DE" sz="2400" b="1" u="sng" dirty="0">
                <a:solidFill>
                  <a:schemeClr val="accent2"/>
                </a:solidFill>
                <a:latin typeface="Cooper Black" panose="0208090404030B020404" pitchFamily="18" charset="0"/>
              </a:rPr>
              <a:t>Areal</a:t>
            </a:r>
            <a:r>
              <a:rPr lang="de-DE" sz="2400" b="1" dirty="0">
                <a:latin typeface="Cooper Black" panose="0208090404030B020404" pitchFamily="18" charset="0"/>
              </a:rPr>
              <a:t> </a:t>
            </a:r>
            <a:r>
              <a:rPr lang="de-DE" sz="2400" b="1" u="sng" dirty="0">
                <a:solidFill>
                  <a:schemeClr val="accent2"/>
                </a:solidFill>
                <a:latin typeface="Cooper Black" panose="0208090404030B020404" pitchFamily="18" charset="0"/>
              </a:rPr>
              <a:t>Grenzstraße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9AFB6937-66D9-B990-248E-68014D0913D3}"/>
              </a:ext>
            </a:extLst>
          </p:cNvPr>
          <p:cNvSpPr txBox="1"/>
          <p:nvPr/>
        </p:nvSpPr>
        <p:spPr>
          <a:xfrm>
            <a:off x="5379814" y="4656147"/>
            <a:ext cx="85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>
                <a:latin typeface="Cooper Black" panose="0208090404030B020404" pitchFamily="18" charset="0"/>
              </a:rPr>
              <a:t>Platz 1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A97AEC8-40F4-D4B7-40CA-18CBAC64FF04}"/>
              </a:ext>
            </a:extLst>
          </p:cNvPr>
          <p:cNvSpPr txBox="1"/>
          <p:nvPr/>
        </p:nvSpPr>
        <p:spPr>
          <a:xfrm>
            <a:off x="6777593" y="1616562"/>
            <a:ext cx="852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>
                <a:latin typeface="Cooper Black" panose="0208090404030B020404" pitchFamily="18" charset="0"/>
              </a:rPr>
              <a:t>Platz 2</a:t>
            </a:r>
          </a:p>
        </p:txBody>
      </p:sp>
    </p:spTree>
    <p:extLst>
      <p:ext uri="{BB962C8B-B14F-4D97-AF65-F5344CB8AC3E}">
        <p14:creationId xmlns:p14="http://schemas.microsoft.com/office/powerpoint/2010/main" val="3648810712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yperion">
  <a:themeElements>
    <a:clrScheme name="Nyad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Hyperion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yperio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Nyad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ppt/theme/themeOverride2.xml><?xml version="1.0" encoding="utf-8"?>
<a:themeOverride xmlns:a="http://schemas.openxmlformats.org/drawingml/2006/main">
  <a:clrScheme name="Nyad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Breitbild</PresentationFormat>
  <Paragraphs>57</Paragraphs>
  <Slides>5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5" baseType="lpstr">
      <vt:lpstr>Allegro BT</vt:lpstr>
      <vt:lpstr>Amasis MT Pro Black</vt:lpstr>
      <vt:lpstr>Aptos</vt:lpstr>
      <vt:lpstr>Arial Black</vt:lpstr>
      <vt:lpstr>Calibri</vt:lpstr>
      <vt:lpstr>Constantia</vt:lpstr>
      <vt:lpstr>Cooper Black</vt:lpstr>
      <vt:lpstr>Wingdings</vt:lpstr>
      <vt:lpstr>Wingdings 2</vt:lpstr>
      <vt:lpstr>Hyperion</vt:lpstr>
      <vt:lpstr>PowerPoint-Präsentation</vt:lpstr>
      <vt:lpstr>Vereinsjubiläum 2026</vt:lpstr>
      <vt:lpstr>Sportarten Post-TSV 2026</vt:lpstr>
      <vt:lpstr>Struktur im Verein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Uwe Böhm</dc:creator>
  <cp:lastModifiedBy>Lukas, Rene</cp:lastModifiedBy>
  <cp:revision>26</cp:revision>
  <dcterms:created xsi:type="dcterms:W3CDTF">2017-01-30T19:00:10Z</dcterms:created>
  <dcterms:modified xsi:type="dcterms:W3CDTF">2026-06-10T07:53:10Z</dcterms:modified>
</cp:coreProperties>
</file>