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7" r:id="rId1"/>
  </p:sldMasterIdLst>
  <p:notesMasterIdLst>
    <p:notesMasterId r:id="rId6"/>
  </p:notesMasterIdLst>
  <p:handoutMasterIdLst>
    <p:handoutMasterId r:id="rId7"/>
  </p:handoutMasterIdLst>
  <p:sldIdLst>
    <p:sldId id="683" r:id="rId2"/>
    <p:sldId id="695" r:id="rId3"/>
    <p:sldId id="693" r:id="rId4"/>
    <p:sldId id="698" r:id="rId5"/>
  </p:sldIdLst>
  <p:sldSz cx="9144000" cy="6858000" type="screen4x3"/>
  <p:notesSz cx="6799263" cy="9929813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heSansOsF SemiBold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heSansOsF SemiBold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heSansOsF SemiBold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heSansOsF SemiBold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heSansOsF SemiBold"/>
        <a:ea typeface="MS PGothic" pitchFamily="34" charset="-128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TheSansOsF SemiBold"/>
        <a:ea typeface="MS PGothic" pitchFamily="34" charset="-128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TheSansOsF SemiBold"/>
        <a:ea typeface="MS PGothic" pitchFamily="34" charset="-128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TheSansOsF SemiBold"/>
        <a:ea typeface="MS PGothic" pitchFamily="34" charset="-128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TheSansOsF SemiBold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7878"/>
    <a:srgbClr val="FFFFFF"/>
    <a:srgbClr val="000000"/>
    <a:srgbClr val="1313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44" autoAdjust="0"/>
    <p:restoredTop sz="90470" autoAdjust="0"/>
  </p:normalViewPr>
  <p:slideViewPr>
    <p:cSldViewPr>
      <p:cViewPr>
        <p:scale>
          <a:sx n="100" d="100"/>
          <a:sy n="100" d="100"/>
        </p:scale>
        <p:origin x="-30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6348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heSansOsF SemiBold" pitchFamily="16" charset="0"/>
                <a:ea typeface="ＭＳ Ｐゴシック" pitchFamily="-112" charset="-128"/>
                <a:cs typeface="ＭＳ Ｐゴシック" pitchFamily="-112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915" y="1"/>
            <a:ext cx="2946348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heSansOsF SemiBold" pitchFamily="16" charset="0"/>
                <a:ea typeface="ＭＳ Ｐゴシック" pitchFamily="-112" charset="-128"/>
                <a:cs typeface="ＭＳ Ｐゴシック" pitchFamily="-112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3323"/>
            <a:ext cx="2946348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heSansOsF SemiBold" pitchFamily="16" charset="0"/>
                <a:ea typeface="ＭＳ Ｐゴシック" pitchFamily="-112" charset="-128"/>
                <a:cs typeface="ＭＳ Ｐゴシック" pitchFamily="-112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915" y="9433323"/>
            <a:ext cx="2946348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heSansOsF SemiBold" pitchFamily="16" charset="0"/>
                <a:ea typeface="ＭＳ Ｐゴシック" pitchFamily="-112" charset="-128"/>
              </a:defRPr>
            </a:lvl1pPr>
          </a:lstStyle>
          <a:p>
            <a:pPr>
              <a:defRPr/>
            </a:pPr>
            <a:fld id="{A1C035D5-1E94-4DAD-8D97-787CDCC6997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25620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6348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-112" charset="0"/>
                <a:ea typeface="ＭＳ Ｐゴシック" pitchFamily="-112" charset="-128"/>
                <a:cs typeface="ＭＳ Ｐゴシック" pitchFamily="-112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915" y="1"/>
            <a:ext cx="2946348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pitchFamily="-112" charset="0"/>
                <a:ea typeface="ＭＳ Ｐゴシック" pitchFamily="-112" charset="-128"/>
                <a:cs typeface="ＭＳ Ｐゴシック" pitchFamily="-112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53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7287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570" y="4716661"/>
            <a:ext cx="4986126" cy="4468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Mastertextformat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3323"/>
            <a:ext cx="2946348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-112" charset="0"/>
                <a:ea typeface="ＭＳ Ｐゴシック" pitchFamily="-112" charset="-128"/>
                <a:cs typeface="ＭＳ Ｐゴシック" pitchFamily="-112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915" y="9433323"/>
            <a:ext cx="2946348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pitchFamily="-112" charset="-128"/>
              </a:defRPr>
            </a:lvl1pPr>
          </a:lstStyle>
          <a:p>
            <a:pPr>
              <a:defRPr/>
            </a:pPr>
            <a:fld id="{E3BDCDAA-232D-45AA-8001-881CAAF7BA9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956522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MS PGothic" pitchFamily="34" charset="-128"/>
        <a:cs typeface="ＭＳ Ｐゴシック" pitchFamily="-112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9pPr>
          </a:lstStyle>
          <a:p>
            <a:fld id="{3E326B9D-069F-4914-9F69-9504EF2F55AE}" type="slidenum">
              <a:rPr lang="de-DE" sz="1200" smtClean="0">
                <a:latin typeface="Arial" pitchFamily="34" charset="0"/>
              </a:rPr>
              <a:pPr/>
              <a:t>1</a:t>
            </a:fld>
            <a:endParaRPr lang="de-DE" sz="1200" dirty="0" smtClean="0">
              <a:latin typeface="Arial" pitchFamily="34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9pPr>
          </a:lstStyle>
          <a:p>
            <a:fld id="{3E326B9D-069F-4914-9F69-9504EF2F55AE}" type="slidenum">
              <a:rPr lang="de-DE" sz="1200" smtClean="0">
                <a:latin typeface="Arial" pitchFamily="34" charset="0"/>
              </a:rPr>
              <a:pPr/>
              <a:t>2</a:t>
            </a:fld>
            <a:endParaRPr lang="de-DE" sz="1200" dirty="0" smtClean="0">
              <a:latin typeface="Arial" pitchFamily="34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9pPr>
          </a:lstStyle>
          <a:p>
            <a:fld id="{3E326B9D-069F-4914-9F69-9504EF2F55AE}" type="slidenum">
              <a:rPr lang="de-DE" sz="1200" smtClean="0">
                <a:latin typeface="Arial" pitchFamily="34" charset="0"/>
              </a:rPr>
              <a:pPr/>
              <a:t>3</a:t>
            </a:fld>
            <a:endParaRPr lang="de-DE" sz="1200" dirty="0" smtClean="0">
              <a:latin typeface="Arial" pitchFamily="34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9pPr>
          </a:lstStyle>
          <a:p>
            <a:fld id="{3E326B9D-069F-4914-9F69-9504EF2F55AE}" type="slidenum">
              <a:rPr lang="de-DE" sz="1200" smtClean="0">
                <a:latin typeface="Arial" pitchFamily="34" charset="0"/>
              </a:rPr>
              <a:pPr/>
              <a:t>4</a:t>
            </a:fld>
            <a:endParaRPr lang="de-DE" sz="1200" dirty="0" smtClean="0">
              <a:latin typeface="Arial" pitchFamily="34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8"/>
          <p:cNvSpPr>
            <a:spLocks noChangeArrowheads="1"/>
          </p:cNvSpPr>
          <p:nvPr/>
        </p:nvSpPr>
        <p:spPr bwMode="auto">
          <a:xfrm>
            <a:off x="5795963" y="115888"/>
            <a:ext cx="3240087" cy="7921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endParaRPr lang="de-DE"/>
          </a:p>
        </p:txBody>
      </p:sp>
      <p:sp>
        <p:nvSpPr>
          <p:cNvPr id="4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E7CD0-C5F4-4F64-B37B-7C5A527BAD41}" type="datetime1">
              <a:rPr lang="de-DE"/>
              <a:pPr>
                <a:defRPr/>
              </a:pPr>
              <a:t>27.03.2019</a:t>
            </a:fld>
            <a:endParaRPr lang="de-DE"/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Thema der Präsentation</a:t>
            </a:r>
          </a:p>
        </p:txBody>
      </p:sp>
      <p:sp>
        <p:nvSpPr>
          <p:cNvPr id="6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28F3E-651B-47A4-BF1F-A91637B30B2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80194"/>
            <a:ext cx="1871762" cy="35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feld 2"/>
          <p:cNvSpPr txBox="1"/>
          <p:nvPr userDrawn="1"/>
        </p:nvSpPr>
        <p:spPr>
          <a:xfrm>
            <a:off x="5148064" y="302499"/>
            <a:ext cx="18001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>
                <a:solidFill>
                  <a:srgbClr val="767878"/>
                </a:solidFill>
              </a:rPr>
              <a:t>Fachbereich Planen</a:t>
            </a:r>
            <a:endParaRPr lang="de-DE" sz="1400" dirty="0">
              <a:solidFill>
                <a:srgbClr val="76787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184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81075" y="1600200"/>
            <a:ext cx="50387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Mastertitelformat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81075" y="2819400"/>
            <a:ext cx="503872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29400" y="6405563"/>
            <a:ext cx="14843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000">
                <a:solidFill>
                  <a:srgbClr val="767878"/>
                </a:solidFill>
                <a:latin typeface="TheSansOsF Light" pitchFamily="-112" charset="0"/>
                <a:ea typeface="Osaka" pitchFamily="-112" charset="-128"/>
              </a:defRPr>
            </a:lvl1pPr>
          </a:lstStyle>
          <a:p>
            <a:pPr>
              <a:defRPr/>
            </a:pPr>
            <a:fld id="{DE730AB7-D341-4ABC-A5DC-834741276E7D}" type="datetime1">
              <a:rPr lang="de-DE"/>
              <a:pPr>
                <a:defRPr/>
              </a:pPr>
              <a:t>27.03.2019</a:t>
            </a:fld>
            <a:endParaRPr lang="de-DE"/>
          </a:p>
        </p:txBody>
      </p:sp>
      <p:sp>
        <p:nvSpPr>
          <p:cNvPr id="1127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981075" y="6405563"/>
            <a:ext cx="50387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solidFill>
                  <a:schemeClr val="bg1"/>
                </a:solidFill>
                <a:latin typeface="TheSansOsF Light" pitchFamily="-112" charset="0"/>
                <a:ea typeface="Osaka" pitchFamily="-112" charset="-128"/>
              </a:defRPr>
            </a:lvl1pPr>
          </a:lstStyle>
          <a:p>
            <a:pPr>
              <a:defRPr/>
            </a:pPr>
            <a:r>
              <a:rPr lang="de-DE"/>
              <a:t>Thema der Präsentation</a:t>
            </a:r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53400" y="64008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000">
                <a:solidFill>
                  <a:srgbClr val="767878"/>
                </a:solidFill>
                <a:latin typeface="TheSansOsF Light" pitchFamily="-112" charset="0"/>
                <a:ea typeface="Osaka" pitchFamily="-112" charset="-128"/>
              </a:defRPr>
            </a:lvl1pPr>
          </a:lstStyle>
          <a:p>
            <a:pPr>
              <a:defRPr/>
            </a:pPr>
            <a:fld id="{0759E692-FA64-4E41-BE00-CA8F9F93E57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1031" name="Rechteck 6"/>
          <p:cNvSpPr>
            <a:spLocks noChangeArrowheads="1"/>
          </p:cNvSpPr>
          <p:nvPr/>
        </p:nvSpPr>
        <p:spPr bwMode="auto">
          <a:xfrm>
            <a:off x="5795963" y="115888"/>
            <a:ext cx="3240087" cy="7921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endParaRPr lang="de-DE"/>
          </a:p>
        </p:txBody>
      </p:sp>
      <p:pic>
        <p:nvPicPr>
          <p:cNvPr id="1032" name="Picture 3" descr="K:\DV\Corporate Design\Corporate Design - Neu ab 2010\Fachbereich + Logo +Händelstadt.t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138" y="115888"/>
            <a:ext cx="245745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iming>
    <p:tnLst>
      <p:par>
        <p:cTn id="1" dur="indefinite" restart="never" nodeType="tmRoot"/>
      </p:par>
    </p:tnLst>
  </p:timing>
  <p:hf hdr="0"/>
  <p:txStyles>
    <p:titleStyle>
      <a:lvl1pPr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2pPr>
      <a:lvl3pPr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3pPr>
      <a:lvl4pPr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4pPr>
      <a:lvl5pPr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6781800" y="6426200"/>
            <a:ext cx="1484313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9pPr>
          </a:lstStyle>
          <a:p>
            <a:fld id="{1294B9FD-083C-4227-92B2-2A1DDDE01F66}" type="datetime4">
              <a:rPr lang="de-DE" sz="1000" smtClean="0">
                <a:solidFill>
                  <a:srgbClr val="767878"/>
                </a:solidFill>
                <a:latin typeface="Arial" pitchFamily="34" charset="0"/>
                <a:ea typeface="Osaka"/>
              </a:rPr>
              <a:pPr/>
              <a:t>27. März 2019</a:t>
            </a:fld>
            <a:endParaRPr lang="de-DE" sz="1000" dirty="0" smtClean="0">
              <a:solidFill>
                <a:srgbClr val="767878"/>
              </a:solidFill>
              <a:latin typeface="Arial" pitchFamily="34" charset="0"/>
              <a:ea typeface="Osaka"/>
            </a:endParaRPr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77200" y="6426200"/>
            <a:ext cx="6858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9pPr>
          </a:lstStyle>
          <a:p>
            <a:fld id="{E2AE1381-4B8E-4289-A3FE-157EA82517B1}" type="slidenum">
              <a:rPr lang="de-DE" sz="1000" smtClean="0">
                <a:solidFill>
                  <a:srgbClr val="767878"/>
                </a:solidFill>
                <a:latin typeface="TheSansOsF Light"/>
                <a:ea typeface="Osaka"/>
              </a:rPr>
              <a:pPr/>
              <a:t>1</a:t>
            </a:fld>
            <a:endParaRPr lang="de-DE" sz="1000" dirty="0" smtClean="0">
              <a:solidFill>
                <a:srgbClr val="767878"/>
              </a:solidFill>
              <a:latin typeface="TheSansOsF Light"/>
              <a:ea typeface="Osaka"/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23850" y="6426200"/>
            <a:ext cx="5705475" cy="3000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9pPr>
          </a:lstStyle>
          <a:p>
            <a:endParaRPr lang="de-DE" sz="1400" dirty="0" smtClean="0">
              <a:solidFill>
                <a:schemeClr val="bg1"/>
              </a:solidFill>
              <a:latin typeface="Arial" pitchFamily="34" charset="0"/>
              <a:ea typeface="Osaka"/>
            </a:endParaRPr>
          </a:p>
        </p:txBody>
      </p:sp>
      <p:sp>
        <p:nvSpPr>
          <p:cNvPr id="4" name="Textfeld 3"/>
          <p:cNvSpPr txBox="1"/>
          <p:nvPr/>
        </p:nvSpPr>
        <p:spPr>
          <a:xfrm>
            <a:off x="4752000" y="288000"/>
            <a:ext cx="216024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de-DE" sz="1400" dirty="0" smtClean="0">
                <a:solidFill>
                  <a:schemeClr val="bg1">
                    <a:lumMod val="50000"/>
                  </a:schemeClr>
                </a:solidFill>
              </a:rPr>
              <a:t>DLZ Klimaschutz</a:t>
            </a:r>
            <a:endParaRPr lang="de-DE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935596" y="2276872"/>
            <a:ext cx="741682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000" b="1" dirty="0">
                <a:latin typeface="+mj-lt"/>
                <a:ea typeface="+mj-ea"/>
                <a:cs typeface="+mj-cs"/>
              </a:rPr>
              <a:t>TOP 9.9: Antrag der Fraktion BÜNDNIS 90/DIE GRÜNEN zu Anpassungsmaßnahmen an </a:t>
            </a:r>
            <a:r>
              <a:rPr lang="de-DE" sz="2000" b="1" dirty="0" smtClean="0">
                <a:latin typeface="+mj-lt"/>
                <a:ea typeface="+mj-ea"/>
                <a:cs typeface="+mj-cs"/>
              </a:rPr>
              <a:t>geänderte Klimabedingungen</a:t>
            </a:r>
            <a:endParaRPr lang="de-DE" sz="2000" b="1" dirty="0">
              <a:latin typeface="+mj-lt"/>
              <a:ea typeface="+mj-ea"/>
              <a:cs typeface="+mj-cs"/>
            </a:endParaRPr>
          </a:p>
          <a:p>
            <a:pPr lvl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000" b="1" dirty="0">
                <a:latin typeface="+mj-lt"/>
                <a:ea typeface="+mj-ea"/>
                <a:cs typeface="+mj-cs"/>
              </a:rPr>
              <a:t>Vorlage: VI/2018/04378</a:t>
            </a:r>
          </a:p>
          <a:p>
            <a:pPr marL="211138" lvl="0" indent="-211138"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de-DE" sz="2200" b="1" dirty="0" smtClean="0">
              <a:latin typeface="+mj-lt"/>
              <a:ea typeface="+mj-ea"/>
              <a:cs typeface="+mj-cs"/>
            </a:endParaRPr>
          </a:p>
          <a:p>
            <a:pPr marL="211138" lvl="0" indent="-211138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600" dirty="0">
                <a:latin typeface="+mj-lt"/>
                <a:ea typeface="+mj-ea"/>
                <a:cs typeface="+mj-cs"/>
              </a:rPr>
              <a:t>Sitzung des </a:t>
            </a:r>
            <a:r>
              <a:rPr lang="de-DE" sz="1600" dirty="0" smtClean="0">
                <a:latin typeface="+mj-lt"/>
                <a:ea typeface="+mj-ea"/>
                <a:cs typeface="+mj-cs"/>
              </a:rPr>
              <a:t>Stadtrates am 27.03.2019,</a:t>
            </a:r>
            <a:r>
              <a:rPr lang="de-DE" sz="1600" dirty="0">
                <a:latin typeface="+mj-lt"/>
                <a:ea typeface="+mj-ea"/>
                <a:cs typeface="+mj-cs"/>
              </a:rPr>
              <a:t> </a:t>
            </a:r>
            <a:r>
              <a:rPr lang="de-DE" sz="1600" dirty="0" smtClean="0">
                <a:latin typeface="+mj-lt"/>
                <a:ea typeface="+mj-ea"/>
                <a:cs typeface="+mj-cs"/>
              </a:rPr>
              <a:t>großer Saal Stadthaus Halle (Saale)</a:t>
            </a:r>
            <a:endParaRPr lang="de-DE" sz="1600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45751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6781800" y="6426200"/>
            <a:ext cx="1484313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9pPr>
          </a:lstStyle>
          <a:p>
            <a:fld id="{1294B9FD-083C-4227-92B2-2A1DDDE01F66}" type="datetime4">
              <a:rPr lang="de-DE" sz="1000" smtClean="0">
                <a:solidFill>
                  <a:srgbClr val="767878"/>
                </a:solidFill>
                <a:latin typeface="Arial" pitchFamily="34" charset="0"/>
                <a:ea typeface="Osaka"/>
              </a:rPr>
              <a:pPr/>
              <a:t>27. März 2019</a:t>
            </a:fld>
            <a:endParaRPr lang="de-DE" sz="1000" dirty="0" smtClean="0">
              <a:solidFill>
                <a:srgbClr val="767878"/>
              </a:solidFill>
              <a:latin typeface="Arial" pitchFamily="34" charset="0"/>
              <a:ea typeface="Osaka"/>
            </a:endParaRPr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77200" y="6426200"/>
            <a:ext cx="6858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9pPr>
          </a:lstStyle>
          <a:p>
            <a:fld id="{E2AE1381-4B8E-4289-A3FE-157EA82517B1}" type="slidenum">
              <a:rPr lang="de-DE" sz="1000" smtClean="0">
                <a:solidFill>
                  <a:srgbClr val="767878"/>
                </a:solidFill>
                <a:latin typeface="TheSansOsF Light"/>
                <a:ea typeface="Osaka"/>
              </a:rPr>
              <a:pPr/>
              <a:t>2</a:t>
            </a:fld>
            <a:endParaRPr lang="de-DE" sz="1000" dirty="0" smtClean="0">
              <a:solidFill>
                <a:srgbClr val="767878"/>
              </a:solidFill>
              <a:latin typeface="TheSansOsF Light"/>
              <a:ea typeface="Osaka"/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23850" y="6426200"/>
            <a:ext cx="5705475" cy="3000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9pPr>
          </a:lstStyle>
          <a:p>
            <a:r>
              <a:rPr lang="de-DE" sz="1400" dirty="0">
                <a:solidFill>
                  <a:srgbClr val="FFFFFF"/>
                </a:solidFill>
                <a:latin typeface="Arial" pitchFamily="34" charset="0"/>
                <a:ea typeface="Osaka"/>
              </a:rPr>
              <a:t>Fortschreibung des Integrierten Klimaschutzkonzeptes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4752000" y="288000"/>
            <a:ext cx="216024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de-DE" sz="1400" dirty="0" smtClean="0">
                <a:solidFill>
                  <a:schemeClr val="bg1">
                    <a:lumMod val="50000"/>
                  </a:schemeClr>
                </a:solidFill>
              </a:rPr>
              <a:t>DLZ Klimaschutz</a:t>
            </a:r>
            <a:endParaRPr lang="de-DE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Rechteck 3"/>
          <p:cNvSpPr>
            <a:spLocks noChangeArrowheads="1"/>
          </p:cNvSpPr>
          <p:nvPr/>
        </p:nvSpPr>
        <p:spPr bwMode="auto">
          <a:xfrm>
            <a:off x="85315" y="885207"/>
            <a:ext cx="8034287" cy="3336779"/>
          </a:xfrm>
          <a:prstGeom prst="rect">
            <a:avLst/>
          </a:prstGeom>
          <a:solidFill>
            <a:srgbClr val="767878">
              <a:alpha val="57000"/>
            </a:srgbClr>
          </a:solidFill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altLang="de-DE" sz="825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31" name="Rechteck 3"/>
          <p:cNvSpPr>
            <a:spLocks noChangeArrowheads="1"/>
          </p:cNvSpPr>
          <p:nvPr/>
        </p:nvSpPr>
        <p:spPr bwMode="auto">
          <a:xfrm>
            <a:off x="8119603" y="885207"/>
            <a:ext cx="1008112" cy="3336779"/>
          </a:xfrm>
          <a:prstGeom prst="rect">
            <a:avLst/>
          </a:prstGeom>
          <a:solidFill>
            <a:srgbClr val="84A492"/>
          </a:solidFill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</a:pPr>
            <a:endParaRPr lang="de-DE" altLang="de-DE" sz="825" dirty="0">
              <a:solidFill>
                <a:prstClr val="white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32" name="Tabel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4198122"/>
              </p:ext>
            </p:extLst>
          </p:nvPr>
        </p:nvGraphicFramePr>
        <p:xfrm>
          <a:off x="107497" y="1400510"/>
          <a:ext cx="7967805" cy="216998"/>
        </p:xfrm>
        <a:graphic>
          <a:graphicData uri="http://schemas.openxmlformats.org/drawingml/2006/table">
            <a:tbl>
              <a:tblPr bandRow="1"/>
              <a:tblGrid>
                <a:gridCol w="442656">
                  <a:extLst>
                    <a:ext uri="{9D8B030D-6E8A-4147-A177-3AD203B41FA5}">
                      <a16:colId xmlns="" xmlns:a16="http://schemas.microsoft.com/office/drawing/2014/main" val="2613261396"/>
                    </a:ext>
                  </a:extLst>
                </a:gridCol>
                <a:gridCol w="442656">
                  <a:extLst>
                    <a:ext uri="{9D8B030D-6E8A-4147-A177-3AD203B41FA5}">
                      <a16:colId xmlns="" xmlns:a16="http://schemas.microsoft.com/office/drawing/2014/main" val="459920182"/>
                    </a:ext>
                  </a:extLst>
                </a:gridCol>
                <a:gridCol w="442656">
                  <a:extLst>
                    <a:ext uri="{9D8B030D-6E8A-4147-A177-3AD203B41FA5}">
                      <a16:colId xmlns="" xmlns:a16="http://schemas.microsoft.com/office/drawing/2014/main" val="647410258"/>
                    </a:ext>
                  </a:extLst>
                </a:gridCol>
                <a:gridCol w="442656">
                  <a:extLst>
                    <a:ext uri="{9D8B030D-6E8A-4147-A177-3AD203B41FA5}">
                      <a16:colId xmlns="" xmlns:a16="http://schemas.microsoft.com/office/drawing/2014/main" val="2279491297"/>
                    </a:ext>
                  </a:extLst>
                </a:gridCol>
                <a:gridCol w="442656">
                  <a:extLst>
                    <a:ext uri="{9D8B030D-6E8A-4147-A177-3AD203B41FA5}">
                      <a16:colId xmlns="" xmlns:a16="http://schemas.microsoft.com/office/drawing/2014/main" val="3119591141"/>
                    </a:ext>
                  </a:extLst>
                </a:gridCol>
                <a:gridCol w="442656">
                  <a:extLst>
                    <a:ext uri="{9D8B030D-6E8A-4147-A177-3AD203B41FA5}">
                      <a16:colId xmlns="" xmlns:a16="http://schemas.microsoft.com/office/drawing/2014/main" val="651814827"/>
                    </a:ext>
                  </a:extLst>
                </a:gridCol>
                <a:gridCol w="442656">
                  <a:extLst>
                    <a:ext uri="{9D8B030D-6E8A-4147-A177-3AD203B41FA5}">
                      <a16:colId xmlns="" xmlns:a16="http://schemas.microsoft.com/office/drawing/2014/main" val="3102237272"/>
                    </a:ext>
                  </a:extLst>
                </a:gridCol>
                <a:gridCol w="442656">
                  <a:extLst>
                    <a:ext uri="{9D8B030D-6E8A-4147-A177-3AD203B41FA5}">
                      <a16:colId xmlns="" xmlns:a16="http://schemas.microsoft.com/office/drawing/2014/main" val="1452609943"/>
                    </a:ext>
                  </a:extLst>
                </a:gridCol>
                <a:gridCol w="442656">
                  <a:extLst>
                    <a:ext uri="{9D8B030D-6E8A-4147-A177-3AD203B41FA5}">
                      <a16:colId xmlns="" xmlns:a16="http://schemas.microsoft.com/office/drawing/2014/main" val="1583087042"/>
                    </a:ext>
                  </a:extLst>
                </a:gridCol>
                <a:gridCol w="442656">
                  <a:extLst>
                    <a:ext uri="{9D8B030D-6E8A-4147-A177-3AD203B41FA5}">
                      <a16:colId xmlns="" xmlns:a16="http://schemas.microsoft.com/office/drawing/2014/main" val="1692304127"/>
                    </a:ext>
                  </a:extLst>
                </a:gridCol>
                <a:gridCol w="455791">
                  <a:extLst>
                    <a:ext uri="{9D8B030D-6E8A-4147-A177-3AD203B41FA5}">
                      <a16:colId xmlns="" xmlns:a16="http://schemas.microsoft.com/office/drawing/2014/main" val="396451981"/>
                    </a:ext>
                  </a:extLst>
                </a:gridCol>
                <a:gridCol w="429518">
                  <a:extLst>
                    <a:ext uri="{9D8B030D-6E8A-4147-A177-3AD203B41FA5}">
                      <a16:colId xmlns="" xmlns:a16="http://schemas.microsoft.com/office/drawing/2014/main" val="1719882420"/>
                    </a:ext>
                  </a:extLst>
                </a:gridCol>
                <a:gridCol w="442656">
                  <a:extLst>
                    <a:ext uri="{9D8B030D-6E8A-4147-A177-3AD203B41FA5}">
                      <a16:colId xmlns="" xmlns:a16="http://schemas.microsoft.com/office/drawing/2014/main" val="7511081"/>
                    </a:ext>
                  </a:extLst>
                </a:gridCol>
                <a:gridCol w="442656">
                  <a:extLst>
                    <a:ext uri="{9D8B030D-6E8A-4147-A177-3AD203B41FA5}">
                      <a16:colId xmlns="" xmlns:a16="http://schemas.microsoft.com/office/drawing/2014/main" val="606082737"/>
                    </a:ext>
                  </a:extLst>
                </a:gridCol>
                <a:gridCol w="442656">
                  <a:extLst>
                    <a:ext uri="{9D8B030D-6E8A-4147-A177-3AD203B41FA5}">
                      <a16:colId xmlns="" xmlns:a16="http://schemas.microsoft.com/office/drawing/2014/main" val="3434402467"/>
                    </a:ext>
                  </a:extLst>
                </a:gridCol>
                <a:gridCol w="442656">
                  <a:extLst>
                    <a:ext uri="{9D8B030D-6E8A-4147-A177-3AD203B41FA5}">
                      <a16:colId xmlns="" xmlns:a16="http://schemas.microsoft.com/office/drawing/2014/main" val="1030611741"/>
                    </a:ext>
                  </a:extLst>
                </a:gridCol>
                <a:gridCol w="442656"/>
                <a:gridCol w="442656"/>
              </a:tblGrid>
              <a:tr h="21699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9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Nov</a:t>
                      </a:r>
                      <a:endParaRPr lang="de-DE" sz="9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9635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9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Dez</a:t>
                      </a:r>
                      <a:endParaRPr lang="de-DE" sz="9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9635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9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Jan</a:t>
                      </a:r>
                      <a:endParaRPr lang="de-DE" sz="9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9635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9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</a:t>
                      </a:r>
                      <a:endParaRPr lang="de-DE" sz="9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9635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9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März</a:t>
                      </a:r>
                      <a:endParaRPr lang="de-DE" sz="9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9635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9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April</a:t>
                      </a:r>
                      <a:endParaRPr lang="de-DE" sz="9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9635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9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Mai</a:t>
                      </a:r>
                      <a:endParaRPr lang="de-DE" sz="9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9635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9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Juni</a:t>
                      </a:r>
                      <a:endParaRPr lang="de-DE" sz="9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9635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9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Juli</a:t>
                      </a:r>
                      <a:endParaRPr lang="de-DE" sz="9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9635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9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Aug</a:t>
                      </a:r>
                      <a:endParaRPr lang="de-DE" sz="9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9635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9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Sept</a:t>
                      </a:r>
                      <a:endParaRPr lang="de-DE" sz="9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9635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9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Okt</a:t>
                      </a:r>
                      <a:endParaRPr lang="de-DE" sz="9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9635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9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Nov</a:t>
                      </a:r>
                      <a:endParaRPr lang="de-DE" sz="9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9635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9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Dez</a:t>
                      </a:r>
                      <a:endParaRPr lang="de-DE" sz="9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9635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9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Jan</a:t>
                      </a:r>
                      <a:endParaRPr lang="de-DE" sz="9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9635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9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</a:t>
                      </a:r>
                      <a:endParaRPr lang="de-DE" sz="9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9635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9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März</a:t>
                      </a:r>
                      <a:endParaRPr lang="de-DE" sz="9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9635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9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April</a:t>
                      </a:r>
                      <a:endParaRPr lang="de-DE" sz="9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9635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50330083"/>
                  </a:ext>
                </a:extLst>
              </a:tr>
            </a:tbl>
          </a:graphicData>
        </a:graphic>
      </p:graphicFrame>
      <p:sp>
        <p:nvSpPr>
          <p:cNvPr id="33" name="Rechteck 24"/>
          <p:cNvSpPr>
            <a:spLocks noChangeArrowheads="1"/>
          </p:cNvSpPr>
          <p:nvPr/>
        </p:nvSpPr>
        <p:spPr bwMode="auto">
          <a:xfrm>
            <a:off x="2242108" y="1657032"/>
            <a:ext cx="1462412" cy="196155"/>
          </a:xfrm>
          <a:prstGeom prst="rect">
            <a:avLst/>
          </a:prstGeom>
          <a:solidFill>
            <a:srgbClr val="E300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de-DE" altLang="de-DE" sz="1100" dirty="0">
                <a:solidFill>
                  <a:prstClr val="white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Workshops</a:t>
            </a:r>
          </a:p>
        </p:txBody>
      </p:sp>
      <p:sp>
        <p:nvSpPr>
          <p:cNvPr id="34" name="Rechteck 25"/>
          <p:cNvSpPr>
            <a:spLocks noChangeArrowheads="1"/>
          </p:cNvSpPr>
          <p:nvPr/>
        </p:nvSpPr>
        <p:spPr bwMode="auto">
          <a:xfrm>
            <a:off x="1091432" y="3139454"/>
            <a:ext cx="1997869" cy="352800"/>
          </a:xfrm>
          <a:prstGeom prst="rect">
            <a:avLst/>
          </a:prstGeom>
          <a:solidFill>
            <a:srgbClr val="FF5D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de-DE" altLang="de-DE" sz="1100" dirty="0">
                <a:solidFill>
                  <a:prstClr val="white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Energie und THG-Datenerhebung</a:t>
            </a:r>
          </a:p>
        </p:txBody>
      </p:sp>
      <p:sp>
        <p:nvSpPr>
          <p:cNvPr id="35" name="Rechteck 26"/>
          <p:cNvSpPr>
            <a:spLocks noChangeArrowheads="1"/>
          </p:cNvSpPr>
          <p:nvPr/>
        </p:nvSpPr>
        <p:spPr bwMode="auto">
          <a:xfrm>
            <a:off x="3161309" y="3396684"/>
            <a:ext cx="1675209" cy="284825"/>
          </a:xfrm>
          <a:prstGeom prst="rect">
            <a:avLst/>
          </a:prstGeom>
          <a:solidFill>
            <a:srgbClr val="FF5D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de-DE" altLang="de-DE" sz="1100" dirty="0">
                <a:solidFill>
                  <a:prstClr val="white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Analysen</a:t>
            </a:r>
          </a:p>
        </p:txBody>
      </p:sp>
      <p:sp>
        <p:nvSpPr>
          <p:cNvPr id="36" name="Rechteck 27"/>
          <p:cNvSpPr>
            <a:spLocks noChangeArrowheads="1"/>
          </p:cNvSpPr>
          <p:nvPr/>
        </p:nvSpPr>
        <p:spPr bwMode="auto">
          <a:xfrm>
            <a:off x="3176888" y="3069441"/>
            <a:ext cx="1675209" cy="257045"/>
          </a:xfrm>
          <a:prstGeom prst="rect">
            <a:avLst/>
          </a:prstGeom>
          <a:solidFill>
            <a:srgbClr val="FF5D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de-DE" altLang="de-DE" sz="1100">
                <a:solidFill>
                  <a:prstClr val="white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Szenarien</a:t>
            </a:r>
          </a:p>
        </p:txBody>
      </p:sp>
      <p:sp>
        <p:nvSpPr>
          <p:cNvPr id="37" name="Rechteck 28"/>
          <p:cNvSpPr>
            <a:spLocks noChangeArrowheads="1"/>
          </p:cNvSpPr>
          <p:nvPr/>
        </p:nvSpPr>
        <p:spPr bwMode="auto">
          <a:xfrm>
            <a:off x="2922373" y="2634673"/>
            <a:ext cx="1870218" cy="352800"/>
          </a:xfrm>
          <a:prstGeom prst="rect">
            <a:avLst/>
          </a:prstGeom>
          <a:solidFill>
            <a:srgbClr val="FF9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de-DE" altLang="de-DE" sz="1100" dirty="0">
                <a:solidFill>
                  <a:prstClr val="white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Entwicklung neuer Maßnahmen</a:t>
            </a:r>
          </a:p>
        </p:txBody>
      </p:sp>
      <p:sp>
        <p:nvSpPr>
          <p:cNvPr id="38" name="Rechteck 29"/>
          <p:cNvSpPr>
            <a:spLocks noChangeArrowheads="1"/>
          </p:cNvSpPr>
          <p:nvPr/>
        </p:nvSpPr>
        <p:spPr bwMode="auto">
          <a:xfrm>
            <a:off x="1059677" y="2634673"/>
            <a:ext cx="1809109" cy="352800"/>
          </a:xfrm>
          <a:prstGeom prst="rect">
            <a:avLst/>
          </a:prstGeom>
          <a:solidFill>
            <a:srgbClr val="FF9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de-DE" altLang="de-DE" sz="1100" dirty="0">
                <a:solidFill>
                  <a:prstClr val="white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Statusanalysen</a:t>
            </a:r>
          </a:p>
        </p:txBody>
      </p:sp>
      <p:sp>
        <p:nvSpPr>
          <p:cNvPr id="39" name="Rechteck 30"/>
          <p:cNvSpPr>
            <a:spLocks noChangeArrowheads="1"/>
          </p:cNvSpPr>
          <p:nvPr/>
        </p:nvSpPr>
        <p:spPr bwMode="auto">
          <a:xfrm>
            <a:off x="7212543" y="3799659"/>
            <a:ext cx="891804" cy="357325"/>
          </a:xfrm>
          <a:prstGeom prst="rect">
            <a:avLst/>
          </a:prstGeom>
          <a:solidFill>
            <a:srgbClr val="6C927C"/>
          </a:solidFill>
          <a:ln>
            <a:noFill/>
          </a:ln>
          <a:extLst/>
        </p:spPr>
        <p:txBody>
          <a:bodyPr anchor="ctr"/>
          <a:lstStyle/>
          <a:p>
            <a:pPr algn="ctr" eaLnBrk="0" hangingPunct="0"/>
            <a:r>
              <a:rPr lang="de-DE" altLang="de-DE" sz="1100" b="1" dirty="0">
                <a:solidFill>
                  <a:prstClr val="white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Beschluss</a:t>
            </a:r>
          </a:p>
        </p:txBody>
      </p:sp>
      <p:sp>
        <p:nvSpPr>
          <p:cNvPr id="40" name="Rechteck 33"/>
          <p:cNvSpPr>
            <a:spLocks noChangeArrowheads="1"/>
          </p:cNvSpPr>
          <p:nvPr/>
        </p:nvSpPr>
        <p:spPr bwMode="auto">
          <a:xfrm>
            <a:off x="5959362" y="2634673"/>
            <a:ext cx="1152128" cy="352800"/>
          </a:xfrm>
          <a:prstGeom prst="rect">
            <a:avLst/>
          </a:prstGeom>
          <a:solidFill>
            <a:srgbClr val="FF9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de-DE" altLang="de-DE" sz="1100" dirty="0">
                <a:solidFill>
                  <a:prstClr val="white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Entwurf </a:t>
            </a:r>
          </a:p>
        </p:txBody>
      </p:sp>
      <p:sp>
        <p:nvSpPr>
          <p:cNvPr id="41" name="Rechteck 35"/>
          <p:cNvSpPr>
            <a:spLocks noChangeArrowheads="1"/>
          </p:cNvSpPr>
          <p:nvPr/>
        </p:nvSpPr>
        <p:spPr bwMode="auto">
          <a:xfrm>
            <a:off x="4951513" y="3197962"/>
            <a:ext cx="1090116" cy="295461"/>
          </a:xfrm>
          <a:prstGeom prst="rect">
            <a:avLst/>
          </a:prstGeom>
          <a:solidFill>
            <a:srgbClr val="FF5D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de-DE" altLang="de-DE" sz="1100" dirty="0">
                <a:solidFill>
                  <a:prstClr val="white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fertige Bilanz</a:t>
            </a:r>
          </a:p>
        </p:txBody>
      </p:sp>
      <p:graphicFrame>
        <p:nvGraphicFramePr>
          <p:cNvPr id="42" name="Tabel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184057"/>
              </p:ext>
            </p:extLst>
          </p:nvPr>
        </p:nvGraphicFramePr>
        <p:xfrm>
          <a:off x="107497" y="1135135"/>
          <a:ext cx="7967806" cy="251578"/>
        </p:xfrm>
        <a:graphic>
          <a:graphicData uri="http://schemas.openxmlformats.org/drawingml/2006/table">
            <a:tbl>
              <a:tblPr bandRow="1"/>
              <a:tblGrid>
                <a:gridCol w="995976">
                  <a:extLst>
                    <a:ext uri="{9D8B030D-6E8A-4147-A177-3AD203B41FA5}">
                      <a16:colId xmlns="" xmlns:a16="http://schemas.microsoft.com/office/drawing/2014/main" val="2613261396"/>
                    </a:ext>
                  </a:extLst>
                </a:gridCol>
                <a:gridCol w="5071914">
                  <a:extLst>
                    <a:ext uri="{9D8B030D-6E8A-4147-A177-3AD203B41FA5}">
                      <a16:colId xmlns="" xmlns:a16="http://schemas.microsoft.com/office/drawing/2014/main" val="647410258"/>
                    </a:ext>
                  </a:extLst>
                </a:gridCol>
                <a:gridCol w="1899916">
                  <a:extLst>
                    <a:ext uri="{9D8B030D-6E8A-4147-A177-3AD203B41FA5}">
                      <a16:colId xmlns="" xmlns:a16="http://schemas.microsoft.com/office/drawing/2014/main" val="3434402467"/>
                    </a:ext>
                  </a:extLst>
                </a:gridCol>
              </a:tblGrid>
              <a:tr h="21699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12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</a:t>
                      </a:r>
                      <a:endParaRPr lang="de-DE" sz="12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C92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12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  <a:endParaRPr lang="de-DE" sz="12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C92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de-DE" sz="12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</a:t>
                      </a:r>
                      <a:endParaRPr lang="de-DE" sz="12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3" marR="68573" marT="34349" marB="34349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C927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50330083"/>
                  </a:ext>
                </a:extLst>
              </a:tr>
            </a:tbl>
          </a:graphicData>
        </a:graphic>
      </p:graphicFrame>
      <p:sp>
        <p:nvSpPr>
          <p:cNvPr id="43" name="Rechteck 24"/>
          <p:cNvSpPr>
            <a:spLocks noChangeArrowheads="1"/>
          </p:cNvSpPr>
          <p:nvPr/>
        </p:nvSpPr>
        <p:spPr bwMode="auto">
          <a:xfrm>
            <a:off x="3107185" y="1939404"/>
            <a:ext cx="1051977" cy="248821"/>
          </a:xfrm>
          <a:prstGeom prst="rect">
            <a:avLst/>
          </a:prstGeom>
          <a:solidFill>
            <a:srgbClr val="E300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de-DE" altLang="de-DE" sz="1100" dirty="0">
                <a:solidFill>
                  <a:prstClr val="white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Bürgerdialog</a:t>
            </a:r>
          </a:p>
        </p:txBody>
      </p:sp>
      <p:sp>
        <p:nvSpPr>
          <p:cNvPr id="44" name="Rechteck 24"/>
          <p:cNvSpPr>
            <a:spLocks noChangeArrowheads="1"/>
          </p:cNvSpPr>
          <p:nvPr/>
        </p:nvSpPr>
        <p:spPr bwMode="auto">
          <a:xfrm>
            <a:off x="1901744" y="2287055"/>
            <a:ext cx="3229794" cy="212817"/>
          </a:xfrm>
          <a:prstGeom prst="rect">
            <a:avLst/>
          </a:prstGeom>
          <a:solidFill>
            <a:srgbClr val="E300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de-DE" altLang="de-DE" sz="1100" dirty="0">
                <a:solidFill>
                  <a:prstClr val="white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Bilaterale Gespräche mit Fachbereichen </a:t>
            </a:r>
          </a:p>
        </p:txBody>
      </p:sp>
      <p:sp>
        <p:nvSpPr>
          <p:cNvPr id="45" name="Rechteck 33"/>
          <p:cNvSpPr>
            <a:spLocks noChangeArrowheads="1"/>
          </p:cNvSpPr>
          <p:nvPr/>
        </p:nvSpPr>
        <p:spPr bwMode="auto">
          <a:xfrm>
            <a:off x="7183499" y="2634673"/>
            <a:ext cx="936104" cy="352800"/>
          </a:xfrm>
          <a:prstGeom prst="rect">
            <a:avLst/>
          </a:prstGeom>
          <a:solidFill>
            <a:srgbClr val="FF9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de-DE" altLang="de-DE" sz="1100" dirty="0" smtClean="0">
                <a:solidFill>
                  <a:prstClr val="white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Gremien-durchlauf</a:t>
            </a:r>
            <a:endParaRPr lang="de-DE" altLang="de-DE" sz="1100" dirty="0">
              <a:solidFill>
                <a:prstClr val="white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6" name="Rechteck 30"/>
          <p:cNvSpPr>
            <a:spLocks noChangeArrowheads="1"/>
          </p:cNvSpPr>
          <p:nvPr/>
        </p:nvSpPr>
        <p:spPr bwMode="auto">
          <a:xfrm>
            <a:off x="1129418" y="3797403"/>
            <a:ext cx="6011116" cy="352552"/>
          </a:xfrm>
          <a:prstGeom prst="rect">
            <a:avLst/>
          </a:prstGeom>
          <a:solidFill>
            <a:srgbClr val="84A492"/>
          </a:solidFill>
          <a:ln>
            <a:noFill/>
          </a:ln>
          <a:extLst/>
        </p:spPr>
        <p:txBody>
          <a:bodyPr anchor="ctr"/>
          <a:lstStyle/>
          <a:p>
            <a:pPr algn="ctr" eaLnBrk="0" hangingPunct="0"/>
            <a:r>
              <a:rPr lang="de-DE" altLang="de-DE" sz="1100" b="1" dirty="0">
                <a:solidFill>
                  <a:prstClr val="white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Erarbeitung</a:t>
            </a:r>
          </a:p>
        </p:txBody>
      </p:sp>
      <p:sp>
        <p:nvSpPr>
          <p:cNvPr id="47" name="Rechteck 30"/>
          <p:cNvSpPr>
            <a:spLocks noChangeArrowheads="1"/>
          </p:cNvSpPr>
          <p:nvPr/>
        </p:nvSpPr>
        <p:spPr bwMode="auto">
          <a:xfrm>
            <a:off x="87748" y="3797403"/>
            <a:ext cx="1000974" cy="352552"/>
          </a:xfrm>
          <a:prstGeom prst="rect">
            <a:avLst/>
          </a:prstGeom>
          <a:solidFill>
            <a:srgbClr val="B4C8BD"/>
          </a:solidFill>
          <a:ln>
            <a:noFill/>
          </a:ln>
          <a:extLst/>
        </p:spPr>
        <p:txBody>
          <a:bodyPr anchor="ctr"/>
          <a:lstStyle/>
          <a:p>
            <a:pPr algn="ctr" eaLnBrk="0" hangingPunct="0"/>
            <a:r>
              <a:rPr lang="de-DE" altLang="de-DE" sz="1100" b="1" dirty="0" smtClean="0">
                <a:solidFill>
                  <a:prstClr val="white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Auftrags-vergabe</a:t>
            </a:r>
            <a:endParaRPr lang="de-DE" altLang="de-DE" sz="1100" b="1" dirty="0">
              <a:solidFill>
                <a:prstClr val="white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8" name="Rechteck 30"/>
          <p:cNvSpPr>
            <a:spLocks noChangeArrowheads="1"/>
          </p:cNvSpPr>
          <p:nvPr/>
        </p:nvSpPr>
        <p:spPr bwMode="auto">
          <a:xfrm>
            <a:off x="126715" y="885207"/>
            <a:ext cx="2214422" cy="28734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eaLnBrk="0" hangingPunct="0"/>
            <a:r>
              <a:rPr lang="de-DE" altLang="de-DE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Prozess</a:t>
            </a:r>
            <a:endParaRPr lang="de-DE" altLang="de-DE" sz="2000" b="1" dirty="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9" name="Rechteck 48"/>
          <p:cNvSpPr>
            <a:spLocks noChangeArrowheads="1"/>
          </p:cNvSpPr>
          <p:nvPr/>
        </p:nvSpPr>
        <p:spPr bwMode="auto">
          <a:xfrm>
            <a:off x="8038269" y="892673"/>
            <a:ext cx="1283100" cy="28734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eaLnBrk="0" hangingPunct="0"/>
            <a:r>
              <a:rPr lang="de-DE" altLang="de-DE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Umsetzung</a:t>
            </a:r>
            <a:endParaRPr lang="de-DE" altLang="de-DE" sz="2000" b="1" dirty="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0" name="Rechteck 33"/>
          <p:cNvSpPr>
            <a:spLocks noChangeArrowheads="1"/>
          </p:cNvSpPr>
          <p:nvPr/>
        </p:nvSpPr>
        <p:spPr bwMode="auto">
          <a:xfrm>
            <a:off x="4841839" y="2634673"/>
            <a:ext cx="1045515" cy="352800"/>
          </a:xfrm>
          <a:prstGeom prst="rect">
            <a:avLst/>
          </a:prstGeom>
          <a:solidFill>
            <a:srgbClr val="FF9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1pPr>
            <a:lvl2pPr marL="742950" indent="-28575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2pPr>
            <a:lvl3pPr marL="11430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3pPr>
            <a:lvl4pPr marL="16002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heSansOsF SemiLight" pitchFamily="-112" charset="0"/>
                <a:ea typeface="Osaka" pitchFamily="-112" charset="-128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de-DE" altLang="de-DE" sz="1100" dirty="0" smtClean="0">
                <a:solidFill>
                  <a:prstClr val="white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Auswertung </a:t>
            </a:r>
            <a:endParaRPr lang="de-DE" altLang="de-DE" sz="1100" dirty="0">
              <a:solidFill>
                <a:prstClr val="white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51" name="Tabel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6493048"/>
              </p:ext>
            </p:extLst>
          </p:nvPr>
        </p:nvGraphicFramePr>
        <p:xfrm>
          <a:off x="1828216" y="4545124"/>
          <a:ext cx="5283274" cy="16201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17983">
                  <a:extLst>
                    <a:ext uri="{9D8B030D-6E8A-4147-A177-3AD203B41FA5}">
                      <a16:colId xmlns="" xmlns:a16="http://schemas.microsoft.com/office/drawing/2014/main" val="3456712086"/>
                    </a:ext>
                  </a:extLst>
                </a:gridCol>
                <a:gridCol w="1020586">
                  <a:extLst>
                    <a:ext uri="{9D8B030D-6E8A-4147-A177-3AD203B41FA5}">
                      <a16:colId xmlns="" xmlns:a16="http://schemas.microsoft.com/office/drawing/2014/main" val="2212443667"/>
                    </a:ext>
                  </a:extLst>
                </a:gridCol>
                <a:gridCol w="3444705">
                  <a:extLst>
                    <a:ext uri="{9D8B030D-6E8A-4147-A177-3AD203B41FA5}">
                      <a16:colId xmlns="" xmlns:a16="http://schemas.microsoft.com/office/drawing/2014/main" val="2686823304"/>
                    </a:ext>
                  </a:extLst>
                </a:gridCol>
              </a:tblGrid>
              <a:tr h="202523"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Workshop</a:t>
                      </a:r>
                      <a:endParaRPr lang="de-DE" sz="1200" b="0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Termin</a:t>
                      </a:r>
                      <a:endParaRPr lang="de-DE" sz="1200" b="0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Thema</a:t>
                      </a:r>
                      <a:endParaRPr lang="de-DE" sz="1200" b="0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008935616"/>
                  </a:ext>
                </a:extLst>
              </a:tr>
              <a:tr h="202523"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04.04.2018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Steuerungsgruppe/Umsetzungsstrukturen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04514061"/>
                  </a:ext>
                </a:extLst>
              </a:tr>
              <a:tr h="202523"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31.05.2018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Kommunale </a:t>
                      </a:r>
                      <a:r>
                        <a:rPr lang="de-DE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Einrichtungen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22482118"/>
                  </a:ext>
                </a:extLst>
              </a:tr>
              <a:tr h="202523"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31.05.2018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Energieversorgung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10725639"/>
                  </a:ext>
                </a:extLst>
              </a:tr>
              <a:tr h="202523"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07.06.2018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Private Haushalte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62810355"/>
                  </a:ext>
                </a:extLst>
              </a:tr>
              <a:tr h="202523"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07.06.2018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Unternehmen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510349966"/>
                  </a:ext>
                </a:extLst>
              </a:tr>
              <a:tr h="202523"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13.06.2018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Stadtentwicklung &amp; Klimaanpassung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89223981"/>
                  </a:ext>
                </a:extLst>
              </a:tr>
              <a:tr h="202523"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26.06.2018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Mobilität und Verkehr</a:t>
                      </a:r>
                      <a:endParaRPr lang="de-DE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234" marR="5234" marT="5234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466746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0283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6781800" y="6426200"/>
            <a:ext cx="1484313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9pPr>
          </a:lstStyle>
          <a:p>
            <a:fld id="{1294B9FD-083C-4227-92B2-2A1DDDE01F66}" type="datetime4">
              <a:rPr lang="de-DE" sz="1000" smtClean="0">
                <a:solidFill>
                  <a:srgbClr val="767878"/>
                </a:solidFill>
                <a:latin typeface="Arial" pitchFamily="34" charset="0"/>
                <a:ea typeface="Osaka"/>
              </a:rPr>
              <a:pPr/>
              <a:t>27. März 2019</a:t>
            </a:fld>
            <a:endParaRPr lang="de-DE" sz="1000" dirty="0" smtClean="0">
              <a:solidFill>
                <a:srgbClr val="767878"/>
              </a:solidFill>
              <a:latin typeface="Arial" pitchFamily="34" charset="0"/>
              <a:ea typeface="Osaka"/>
            </a:endParaRPr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77200" y="6426200"/>
            <a:ext cx="6858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9pPr>
          </a:lstStyle>
          <a:p>
            <a:fld id="{E2AE1381-4B8E-4289-A3FE-157EA82517B1}" type="slidenum">
              <a:rPr lang="de-DE" sz="1000" smtClean="0">
                <a:solidFill>
                  <a:srgbClr val="767878"/>
                </a:solidFill>
                <a:latin typeface="TheSansOsF Light"/>
                <a:ea typeface="Osaka"/>
              </a:rPr>
              <a:pPr/>
              <a:t>3</a:t>
            </a:fld>
            <a:endParaRPr lang="de-DE" sz="1000" dirty="0" smtClean="0">
              <a:solidFill>
                <a:srgbClr val="767878"/>
              </a:solidFill>
              <a:latin typeface="TheSansOsF Light"/>
              <a:ea typeface="Osaka"/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23850" y="6426200"/>
            <a:ext cx="5705475" cy="3000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9pPr>
          </a:lstStyle>
          <a:p>
            <a:r>
              <a:rPr lang="de-DE" sz="1400" dirty="0" smtClean="0">
                <a:solidFill>
                  <a:srgbClr val="FFFFFF"/>
                </a:solidFill>
                <a:latin typeface="Arial" pitchFamily="34" charset="0"/>
                <a:ea typeface="Osaka"/>
              </a:rPr>
              <a:t>Klimaanpassung</a:t>
            </a:r>
            <a:endParaRPr lang="de-DE" sz="1400" dirty="0" smtClean="0">
              <a:solidFill>
                <a:srgbClr val="131313"/>
              </a:solidFill>
              <a:latin typeface="Arial" pitchFamily="34" charset="0"/>
              <a:ea typeface="Osaka"/>
            </a:endParaRPr>
          </a:p>
        </p:txBody>
      </p:sp>
      <p:sp>
        <p:nvSpPr>
          <p:cNvPr id="4" name="Textfeld 3"/>
          <p:cNvSpPr txBox="1"/>
          <p:nvPr/>
        </p:nvSpPr>
        <p:spPr>
          <a:xfrm>
            <a:off x="4752000" y="288000"/>
            <a:ext cx="216024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de-DE" sz="1400" dirty="0" smtClean="0">
                <a:solidFill>
                  <a:schemeClr val="bg1">
                    <a:lumMod val="50000"/>
                  </a:schemeClr>
                </a:solidFill>
              </a:rPr>
              <a:t>DLZ Klimaschutz</a:t>
            </a:r>
            <a:endParaRPr lang="de-DE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554460" y="1088740"/>
            <a:ext cx="7992888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31018">
              <a:lnSpc>
                <a:spcPts val="2155"/>
              </a:lnSpc>
              <a:spcBef>
                <a:spcPts val="1200"/>
              </a:spcBef>
            </a:pPr>
            <a:r>
              <a:rPr lang="de-DE" sz="1800" b="1" dirty="0">
                <a:latin typeface="Arial Narrow"/>
                <a:cs typeface="Arial Narrow"/>
              </a:rPr>
              <a:t>Was </a:t>
            </a:r>
            <a:r>
              <a:rPr lang="de-DE" sz="1800" b="1" dirty="0" smtClean="0">
                <a:latin typeface="Arial Narrow"/>
                <a:cs typeface="Arial Narrow"/>
              </a:rPr>
              <a:t>tat </a:t>
            </a:r>
            <a:r>
              <a:rPr lang="de-DE" sz="1800" b="1" dirty="0">
                <a:latin typeface="Arial Narrow"/>
                <a:cs typeface="Arial Narrow"/>
              </a:rPr>
              <a:t>die Stadt bereits zur Klimaanpassung</a:t>
            </a:r>
            <a:r>
              <a:rPr lang="de-DE" sz="1800" b="1" dirty="0" smtClean="0">
                <a:latin typeface="Arial Narrow"/>
                <a:cs typeface="Arial Narrow"/>
              </a:rPr>
              <a:t>?</a:t>
            </a:r>
          </a:p>
          <a:p>
            <a:pPr marL="12700" marR="31018">
              <a:lnSpc>
                <a:spcPts val="2155"/>
              </a:lnSpc>
              <a:spcBef>
                <a:spcPts val="1200"/>
              </a:spcBef>
            </a:pPr>
            <a:endParaRPr lang="de-DE" sz="1800" b="1" dirty="0" smtClean="0">
              <a:latin typeface="Arial Narrow"/>
              <a:cs typeface="Arial Narrow"/>
            </a:endParaRPr>
          </a:p>
          <a:p>
            <a:pPr marL="298450" marR="31018" indent="-285750">
              <a:lnSpc>
                <a:spcPts val="2155"/>
              </a:lnSpc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de-DE" sz="1800" dirty="0" smtClean="0">
                <a:latin typeface="Arial Narrow"/>
                <a:cs typeface="Arial Narrow"/>
              </a:rPr>
              <a:t>1990 </a:t>
            </a:r>
            <a:r>
              <a:rPr lang="de-DE" sz="1800" dirty="0" err="1">
                <a:latin typeface="Arial Narrow"/>
                <a:cs typeface="Arial Narrow"/>
              </a:rPr>
              <a:t>Thermalbefliegung</a:t>
            </a:r>
            <a:r>
              <a:rPr lang="de-DE" sz="1800" dirty="0">
                <a:latin typeface="Arial Narrow"/>
                <a:cs typeface="Arial Narrow"/>
              </a:rPr>
              <a:t> des Stadtgebiets </a:t>
            </a:r>
            <a:endParaRPr lang="de-DE" sz="1800" dirty="0" smtClean="0">
              <a:latin typeface="Arial Narrow"/>
              <a:cs typeface="Arial Narrow"/>
            </a:endParaRPr>
          </a:p>
          <a:p>
            <a:pPr marL="298450" marR="31018" indent="-285750">
              <a:lnSpc>
                <a:spcPts val="2155"/>
              </a:lnSpc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de-DE" sz="1800" dirty="0" smtClean="0">
                <a:latin typeface="Arial Narrow"/>
                <a:cs typeface="Arial Narrow"/>
              </a:rPr>
              <a:t>1992 Stadtklimauntersuchung, Berücksichtigung derzeit </a:t>
            </a:r>
            <a:r>
              <a:rPr lang="de-DE" sz="1800" dirty="0">
                <a:latin typeface="Arial Narrow"/>
                <a:cs typeface="Arial Narrow"/>
              </a:rPr>
              <a:t>gültigen </a:t>
            </a:r>
            <a:r>
              <a:rPr lang="de-DE" sz="1800" dirty="0" smtClean="0">
                <a:latin typeface="Arial Narrow"/>
                <a:cs typeface="Arial Narrow"/>
              </a:rPr>
              <a:t>Flächennutzungsplan,</a:t>
            </a:r>
          </a:p>
          <a:p>
            <a:pPr marL="298450" marR="31018" indent="-285750">
              <a:lnSpc>
                <a:spcPts val="2155"/>
              </a:lnSpc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de-DE" sz="1800" dirty="0" smtClean="0">
                <a:latin typeface="Arial Narrow"/>
                <a:cs typeface="Arial Narrow"/>
              </a:rPr>
              <a:t>In den ca. 100 rechtskräftigen Bebauungs-, Vorhabens und Erschließungspläne sind in jedem dritten Regelungen zur Bauwerksbegrünung enthalten</a:t>
            </a:r>
            <a:endParaRPr lang="de-DE" sz="1800" b="1" dirty="0" smtClean="0">
              <a:latin typeface="Arial Narrow"/>
              <a:cs typeface="Arial Narrow"/>
            </a:endParaRPr>
          </a:p>
          <a:p>
            <a:pPr marL="298450" marR="31018" indent="-285750">
              <a:lnSpc>
                <a:spcPts val="2155"/>
              </a:lnSpc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de-DE" sz="1800" dirty="0">
                <a:latin typeface="Arial Narrow"/>
                <a:cs typeface="Arial Narrow"/>
              </a:rPr>
              <a:t>Seit 2014 wird </a:t>
            </a:r>
            <a:r>
              <a:rPr lang="de-DE" sz="1800" dirty="0" err="1">
                <a:latin typeface="Arial Narrow"/>
                <a:cs typeface="Arial Narrow"/>
              </a:rPr>
              <a:t>klimaresilienter</a:t>
            </a:r>
            <a:r>
              <a:rPr lang="de-DE" sz="1800" dirty="0">
                <a:latin typeface="Arial Narrow"/>
                <a:cs typeface="Arial Narrow"/>
              </a:rPr>
              <a:t> Stadtumbau im Vorzeigeprojekt „Klimaquartier Lutherviertel“ praktisch erprobt und vollzogen</a:t>
            </a:r>
          </a:p>
          <a:p>
            <a:pPr marL="298450" marR="31018" indent="-285750">
              <a:lnSpc>
                <a:spcPts val="2155"/>
              </a:lnSpc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de-DE" sz="1800" dirty="0">
                <a:latin typeface="Arial Narrow"/>
                <a:cs typeface="Arial Narrow"/>
              </a:rPr>
              <a:t>2014 - 2018 neue Stadtklimauntersuchung durchgeführt  - Auswertung am 15. Mai </a:t>
            </a:r>
            <a:r>
              <a:rPr lang="de-DE" sz="1800" dirty="0" smtClean="0">
                <a:latin typeface="Arial Narrow"/>
                <a:cs typeface="Arial Narrow"/>
              </a:rPr>
              <a:t>2019</a:t>
            </a:r>
          </a:p>
          <a:p>
            <a:pPr marL="298450" marR="31018" indent="-285750">
              <a:lnSpc>
                <a:spcPts val="2155"/>
              </a:lnSpc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de-DE" sz="1800" dirty="0" smtClean="0">
                <a:latin typeface="Arial Narrow"/>
                <a:cs typeface="Arial Narrow"/>
              </a:rPr>
              <a:t>2016 Verankerung der Klimaanpassung im Energie- und Klimapolitischen Leitbild</a:t>
            </a:r>
            <a:endParaRPr lang="de-DE" sz="1800" dirty="0">
              <a:latin typeface="Arial Narrow"/>
              <a:cs typeface="Arial Narrow"/>
            </a:endParaRPr>
          </a:p>
          <a:p>
            <a:pPr marL="298450" marR="31018" indent="-285750">
              <a:lnSpc>
                <a:spcPts val="2155"/>
              </a:lnSpc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de-DE" sz="1800" dirty="0" smtClean="0">
                <a:latin typeface="Arial Narrow"/>
                <a:cs typeface="Arial Narrow"/>
              </a:rPr>
              <a:t>seit </a:t>
            </a:r>
            <a:r>
              <a:rPr lang="de-DE" sz="1800" dirty="0">
                <a:latin typeface="Arial Narrow"/>
                <a:cs typeface="Arial Narrow"/>
              </a:rPr>
              <a:t>2018 fördert die Stadt Halle (Saale) Projekte zur </a:t>
            </a:r>
            <a:r>
              <a:rPr lang="de-DE" sz="1800" dirty="0" smtClean="0">
                <a:latin typeface="Arial Narrow"/>
                <a:cs typeface="Arial Narrow"/>
              </a:rPr>
              <a:t>Fassadenbegrünung</a:t>
            </a:r>
          </a:p>
          <a:p>
            <a:pPr marL="298450" marR="31018" indent="-285750">
              <a:lnSpc>
                <a:spcPts val="2155"/>
              </a:lnSpc>
              <a:spcBef>
                <a:spcPts val="1200"/>
              </a:spcBef>
              <a:buFont typeface="Wingdings" panose="05000000000000000000" pitchFamily="2" charset="2"/>
              <a:buChar char="§"/>
            </a:pPr>
            <a:endParaRPr lang="de-DE" sz="1800" dirty="0" smtClean="0"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344366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6781800" y="6426200"/>
            <a:ext cx="1484313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9pPr>
          </a:lstStyle>
          <a:p>
            <a:fld id="{1294B9FD-083C-4227-92B2-2A1DDDE01F66}" type="datetime4">
              <a:rPr lang="de-DE" sz="1000" smtClean="0">
                <a:solidFill>
                  <a:srgbClr val="767878"/>
                </a:solidFill>
                <a:latin typeface="Arial" pitchFamily="34" charset="0"/>
                <a:ea typeface="Osaka"/>
              </a:rPr>
              <a:pPr/>
              <a:t>27. März 2019</a:t>
            </a:fld>
            <a:endParaRPr lang="de-DE" sz="1000" dirty="0" smtClean="0">
              <a:solidFill>
                <a:srgbClr val="767878"/>
              </a:solidFill>
              <a:latin typeface="Arial" pitchFamily="34" charset="0"/>
              <a:ea typeface="Osaka"/>
            </a:endParaRPr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77200" y="6426200"/>
            <a:ext cx="6858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9pPr>
          </a:lstStyle>
          <a:p>
            <a:fld id="{E2AE1381-4B8E-4289-A3FE-157EA82517B1}" type="slidenum">
              <a:rPr lang="de-DE" sz="1000" smtClean="0">
                <a:solidFill>
                  <a:srgbClr val="767878"/>
                </a:solidFill>
                <a:latin typeface="TheSansOsF Light"/>
                <a:ea typeface="Osaka"/>
              </a:rPr>
              <a:pPr/>
              <a:t>4</a:t>
            </a:fld>
            <a:endParaRPr lang="de-DE" sz="1000" dirty="0" smtClean="0">
              <a:solidFill>
                <a:srgbClr val="767878"/>
              </a:solidFill>
              <a:latin typeface="TheSansOsF Light"/>
              <a:ea typeface="Osaka"/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23850" y="6426200"/>
            <a:ext cx="5705475" cy="3000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/>
                <a:ea typeface="MS PGothic" pitchFamily="34" charset="-128"/>
              </a:defRPr>
            </a:lvl9pPr>
          </a:lstStyle>
          <a:p>
            <a:r>
              <a:rPr lang="de-DE" sz="1400" dirty="0" smtClean="0">
                <a:solidFill>
                  <a:srgbClr val="FFFFFF"/>
                </a:solidFill>
                <a:latin typeface="Arial" pitchFamily="34" charset="0"/>
                <a:ea typeface="Osaka"/>
              </a:rPr>
              <a:t>Klimaanpassung</a:t>
            </a:r>
            <a:endParaRPr lang="de-DE" sz="1400" dirty="0" smtClean="0">
              <a:solidFill>
                <a:srgbClr val="131313"/>
              </a:solidFill>
              <a:latin typeface="Arial" pitchFamily="34" charset="0"/>
              <a:ea typeface="Osaka"/>
            </a:endParaRPr>
          </a:p>
        </p:txBody>
      </p:sp>
      <p:sp>
        <p:nvSpPr>
          <p:cNvPr id="4" name="Textfeld 3"/>
          <p:cNvSpPr txBox="1"/>
          <p:nvPr/>
        </p:nvSpPr>
        <p:spPr>
          <a:xfrm>
            <a:off x="4752000" y="288000"/>
            <a:ext cx="216024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de-DE" sz="1400" dirty="0" smtClean="0">
                <a:solidFill>
                  <a:schemeClr val="bg1">
                    <a:lumMod val="50000"/>
                  </a:schemeClr>
                </a:solidFill>
              </a:rPr>
              <a:t>DLZ Klimaschutz</a:t>
            </a:r>
            <a:endParaRPr lang="de-DE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554460" y="1088740"/>
            <a:ext cx="7992888" cy="527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31018">
              <a:lnSpc>
                <a:spcPts val="2155"/>
              </a:lnSpc>
              <a:spcBef>
                <a:spcPts val="1200"/>
              </a:spcBef>
            </a:pPr>
            <a:r>
              <a:rPr lang="de-DE" sz="1800" b="1" dirty="0">
                <a:latin typeface="Arial Narrow"/>
                <a:cs typeface="Arial Narrow"/>
              </a:rPr>
              <a:t>Was </a:t>
            </a:r>
            <a:r>
              <a:rPr lang="de-DE" sz="1800" b="1" dirty="0" smtClean="0">
                <a:latin typeface="Arial Narrow"/>
                <a:cs typeface="Arial Narrow"/>
              </a:rPr>
              <a:t>ist weiterhin in der Stadt zur Klimaanpassung </a:t>
            </a:r>
            <a:r>
              <a:rPr lang="de-DE" sz="1800" b="1" dirty="0">
                <a:latin typeface="Arial Narrow"/>
                <a:cs typeface="Arial Narrow"/>
              </a:rPr>
              <a:t>geplant</a:t>
            </a:r>
            <a:r>
              <a:rPr lang="de-DE" sz="1800" b="1" dirty="0" smtClean="0">
                <a:latin typeface="Arial Narrow"/>
                <a:cs typeface="Arial Narrow"/>
              </a:rPr>
              <a:t>? </a:t>
            </a:r>
          </a:p>
          <a:p>
            <a:pPr marL="298450" marR="31018" indent="-285750">
              <a:lnSpc>
                <a:spcPts val="2155"/>
              </a:lnSpc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de-DE" sz="1800" dirty="0" smtClean="0">
                <a:latin typeface="Arial Narrow"/>
                <a:cs typeface="Arial Narrow"/>
              </a:rPr>
              <a:t>2019 Stellenbesetzungsverfahren für Klimaanpassungsmanagement in Halle (Saale)</a:t>
            </a:r>
          </a:p>
          <a:p>
            <a:pPr marL="298450" marR="31018" indent="-285750">
              <a:lnSpc>
                <a:spcPts val="2155"/>
              </a:lnSpc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de-DE" sz="1800" dirty="0" smtClean="0">
                <a:latin typeface="Arial Narrow"/>
                <a:cs typeface="Arial Narrow"/>
              </a:rPr>
              <a:t>2019 Vorschlag an das zuständige </a:t>
            </a:r>
            <a:r>
              <a:rPr lang="de-DE" sz="1800" dirty="0">
                <a:latin typeface="Arial Narrow"/>
                <a:cs typeface="Arial Narrow"/>
              </a:rPr>
              <a:t>Landesministerium </a:t>
            </a:r>
            <a:r>
              <a:rPr lang="de-DE" sz="1800" dirty="0" smtClean="0">
                <a:latin typeface="Arial Narrow"/>
                <a:cs typeface="Arial Narrow"/>
              </a:rPr>
              <a:t>die eine Festsetzung </a:t>
            </a:r>
            <a:r>
              <a:rPr lang="de-DE" sz="1800" dirty="0">
                <a:latin typeface="Arial Narrow"/>
                <a:cs typeface="Arial Narrow"/>
              </a:rPr>
              <a:t>von Zisternen zum Regenwasserrückhalt in Bebauungsplänen </a:t>
            </a:r>
            <a:r>
              <a:rPr lang="de-DE" sz="1800" dirty="0" smtClean="0">
                <a:latin typeface="Arial Narrow"/>
                <a:cs typeface="Arial Narrow"/>
              </a:rPr>
              <a:t>ermöglicht</a:t>
            </a:r>
          </a:p>
          <a:p>
            <a:pPr marL="298450" marR="31018" indent="-285750">
              <a:lnSpc>
                <a:spcPts val="2155"/>
              </a:lnSpc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de-DE" sz="1800" dirty="0" smtClean="0">
                <a:latin typeface="Arial Narrow"/>
                <a:cs typeface="Arial Narrow"/>
              </a:rPr>
              <a:t>2019/2020 Erstellung eines kommunales Hochwasserschutzkonzeptes</a:t>
            </a:r>
            <a:endParaRPr lang="de-DE" sz="1800" dirty="0">
              <a:latin typeface="Arial Narrow"/>
              <a:cs typeface="Arial Narrow"/>
            </a:endParaRPr>
          </a:p>
          <a:p>
            <a:pPr marL="298450" marR="31018" indent="-285750">
              <a:lnSpc>
                <a:spcPts val="2155"/>
              </a:lnSpc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de-DE" sz="1800" dirty="0" smtClean="0">
                <a:latin typeface="Arial Narrow"/>
                <a:cs typeface="Arial Narrow"/>
              </a:rPr>
              <a:t>2019/</a:t>
            </a:r>
            <a:r>
              <a:rPr lang="de-DE" sz="1800" dirty="0" smtClean="0">
                <a:latin typeface="Arial Narrow"/>
                <a:cs typeface="Arial Narrow"/>
              </a:rPr>
              <a:t>2020 </a:t>
            </a:r>
            <a:r>
              <a:rPr lang="de-DE" sz="1800" dirty="0" smtClean="0">
                <a:latin typeface="Arial Narrow"/>
                <a:cs typeface="Arial Narrow"/>
              </a:rPr>
              <a:t>Entwicklung einer </a:t>
            </a:r>
            <a:r>
              <a:rPr lang="de-DE" sz="1800" dirty="0">
                <a:latin typeface="Arial Narrow"/>
                <a:cs typeface="Arial Narrow"/>
              </a:rPr>
              <a:t>Klimaverträglichkeitsprüfung </a:t>
            </a:r>
            <a:r>
              <a:rPr lang="de-DE" sz="1800" dirty="0" smtClean="0">
                <a:latin typeface="Arial Narrow"/>
                <a:cs typeface="Arial Narrow"/>
              </a:rPr>
              <a:t>für relevante Planungen </a:t>
            </a:r>
            <a:r>
              <a:rPr lang="de-DE" sz="1800" dirty="0">
                <a:latin typeface="Arial Narrow"/>
                <a:cs typeface="Arial Narrow"/>
              </a:rPr>
              <a:t>und </a:t>
            </a:r>
            <a:r>
              <a:rPr lang="de-DE" sz="1800" dirty="0" smtClean="0">
                <a:latin typeface="Arial Narrow"/>
                <a:cs typeface="Arial Narrow"/>
              </a:rPr>
              <a:t>Bauvorhaben</a:t>
            </a:r>
          </a:p>
          <a:p>
            <a:pPr marL="298450" marR="31018" indent="-285750">
              <a:lnSpc>
                <a:spcPts val="2155"/>
              </a:lnSpc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de-DE" sz="1800" dirty="0">
                <a:latin typeface="Arial Narrow"/>
                <a:cs typeface="Arial Narrow"/>
              </a:rPr>
              <a:t>a</a:t>
            </a:r>
            <a:r>
              <a:rPr lang="de-DE" sz="1800" dirty="0" smtClean="0">
                <a:latin typeface="Arial Narrow"/>
                <a:cs typeface="Arial Narrow"/>
              </a:rPr>
              <a:t>b 2020 </a:t>
            </a:r>
            <a:r>
              <a:rPr lang="de-DE" sz="1800" dirty="0" smtClean="0">
                <a:latin typeface="Arial Narrow"/>
                <a:cs typeface="Arial Narrow"/>
              </a:rPr>
              <a:t>Erstellung einer Hitzeaktionsplanung</a:t>
            </a:r>
          </a:p>
          <a:p>
            <a:pPr marL="298450" marR="31018" indent="-285750">
              <a:lnSpc>
                <a:spcPts val="2155"/>
              </a:lnSpc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de-DE" sz="1800" dirty="0" smtClean="0">
                <a:latin typeface="Arial Narrow"/>
                <a:cs typeface="Arial Narrow"/>
              </a:rPr>
              <a:t>ab </a:t>
            </a:r>
            <a:r>
              <a:rPr lang="de-DE" sz="1800" dirty="0" smtClean="0">
                <a:latin typeface="Arial Narrow"/>
                <a:cs typeface="Arial Narrow"/>
              </a:rPr>
              <a:t>2020 </a:t>
            </a:r>
            <a:r>
              <a:rPr lang="de-DE" sz="1800" dirty="0" smtClean="0">
                <a:latin typeface="Arial Narrow"/>
                <a:cs typeface="Arial Narrow"/>
              </a:rPr>
              <a:t>Umwandlung der „Fassadenbegrünungsrichtlinie“ zu </a:t>
            </a:r>
            <a:r>
              <a:rPr lang="de-DE" sz="1800" dirty="0">
                <a:latin typeface="Arial Narrow"/>
                <a:cs typeface="Arial Narrow"/>
              </a:rPr>
              <a:t>einem </a:t>
            </a:r>
            <a:r>
              <a:rPr lang="de-DE" sz="1800" dirty="0" smtClean="0">
                <a:latin typeface="Arial Narrow"/>
                <a:cs typeface="Arial Narrow"/>
              </a:rPr>
              <a:t>Förderprogramm „Bauwerksbegrünung und Niederschlagswassernutzung“</a:t>
            </a:r>
          </a:p>
          <a:p>
            <a:pPr marL="298450" marR="31018" indent="-285750">
              <a:lnSpc>
                <a:spcPts val="2155"/>
              </a:lnSpc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de-DE" sz="1800" dirty="0">
                <a:latin typeface="Arial Narrow"/>
                <a:cs typeface="Arial Narrow"/>
              </a:rPr>
              <a:t>a</a:t>
            </a:r>
            <a:r>
              <a:rPr lang="de-DE" sz="1800" dirty="0" smtClean="0">
                <a:latin typeface="Arial Narrow"/>
                <a:cs typeface="Arial Narrow"/>
              </a:rPr>
              <a:t>b 2020 </a:t>
            </a:r>
            <a:r>
              <a:rPr lang="de-DE" sz="1800" dirty="0" err="1">
                <a:latin typeface="Arial Narrow"/>
                <a:cs typeface="Arial Narrow"/>
              </a:rPr>
              <a:t>Thermalbefliegung</a:t>
            </a:r>
            <a:r>
              <a:rPr lang="de-DE" sz="1800" dirty="0">
                <a:latin typeface="Arial Narrow"/>
                <a:cs typeface="Arial Narrow"/>
              </a:rPr>
              <a:t> des Stadtgebiets / Entwicklung von </a:t>
            </a:r>
            <a:r>
              <a:rPr lang="de-DE" sz="1800" dirty="0" err="1" smtClean="0">
                <a:latin typeface="Arial Narrow"/>
                <a:cs typeface="Arial Narrow"/>
              </a:rPr>
              <a:t>Oberflächenabflußmodellen</a:t>
            </a:r>
            <a:endParaRPr lang="de-DE" sz="1800" dirty="0" smtClean="0">
              <a:latin typeface="Arial Narrow"/>
              <a:cs typeface="Arial Narrow"/>
            </a:endParaRPr>
          </a:p>
          <a:p>
            <a:pPr marL="298450" marR="31018" indent="-285750">
              <a:lnSpc>
                <a:spcPts val="2155"/>
              </a:lnSpc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de-DE" sz="1800" dirty="0">
                <a:latin typeface="Arial Narrow"/>
                <a:cs typeface="Arial Narrow"/>
              </a:rPr>
              <a:t>a</a:t>
            </a:r>
            <a:r>
              <a:rPr lang="de-DE" sz="1800" dirty="0" smtClean="0">
                <a:latin typeface="Arial Narrow"/>
                <a:cs typeface="Arial Narrow"/>
              </a:rPr>
              <a:t>b 2021 </a:t>
            </a:r>
            <a:r>
              <a:rPr lang="de-DE" sz="1800" dirty="0">
                <a:latin typeface="Arial Narrow"/>
                <a:cs typeface="Arial Narrow"/>
              </a:rPr>
              <a:t>Bereitstellung geobasierter Informationen zum Klimawandel in Halle (Saale) Verbesserung der Wissensgrundlage zur Stärkung der </a:t>
            </a:r>
            <a:r>
              <a:rPr lang="de-DE" sz="1800" dirty="0" smtClean="0">
                <a:latin typeface="Arial Narrow"/>
                <a:cs typeface="Arial Narrow"/>
              </a:rPr>
              <a:t>Eigenvorsorge</a:t>
            </a:r>
          </a:p>
        </p:txBody>
      </p:sp>
    </p:spTree>
    <p:extLst>
      <p:ext uri="{BB962C8B-B14F-4D97-AF65-F5344CB8AC3E}">
        <p14:creationId xmlns:p14="http://schemas.microsoft.com/office/powerpoint/2010/main" val="2208002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T-Vorlage 01">
  <a:themeElements>
    <a:clrScheme name="Highway 4">
      <a:dk1>
        <a:srgbClr val="131313"/>
      </a:dk1>
      <a:lt1>
        <a:srgbClr val="FFFFFF"/>
      </a:lt1>
      <a:dk2>
        <a:srgbClr val="FFFFFF"/>
      </a:dk2>
      <a:lt2>
        <a:srgbClr val="FFFFFF"/>
      </a:lt2>
      <a:accent1>
        <a:srgbClr val="3366CC"/>
      </a:accent1>
      <a:accent2>
        <a:srgbClr val="00B000"/>
      </a:accent2>
      <a:accent3>
        <a:srgbClr val="FFFFFF"/>
      </a:accent3>
      <a:accent4>
        <a:srgbClr val="0E0E0E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Highway">
      <a:majorFont>
        <a:latin typeface="TheSansOsF SemiBold"/>
        <a:ea typeface="Osaka"/>
        <a:cs typeface="Osaka"/>
      </a:majorFont>
      <a:minorFont>
        <a:latin typeface="TheSansOsF SemiLight"/>
        <a:ea typeface="Osaka"/>
        <a:cs typeface="Osak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3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heSansOsF SemiBold" pitchFamily="16" charset="0"/>
            <a:ea typeface="ＭＳ Ｐゴシック" pitchFamily="-112" charset="-128"/>
            <a:cs typeface="ＭＳ Ｐゴシック" pitchFamily="-112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3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heSansOsF SemiBold" pitchFamily="16" charset="0"/>
            <a:ea typeface="ＭＳ Ｐゴシック" pitchFamily="-112" charset="-128"/>
            <a:cs typeface="ＭＳ Ｐゴシック" pitchFamily="-112" charset="-128"/>
          </a:defRPr>
        </a:defPPr>
      </a:lstStyle>
    </a:lnDef>
  </a:objectDefaults>
  <a:extraClrSchemeLst>
    <a:extraClrScheme>
      <a:clrScheme name="Highway 1">
        <a:dk1>
          <a:srgbClr val="003366"/>
        </a:dk1>
        <a:lt1>
          <a:srgbClr val="FFFFFF"/>
        </a:lt1>
        <a:dk2>
          <a:srgbClr val="28863C"/>
        </a:dk2>
        <a:lt2>
          <a:srgbClr val="FFFFFF"/>
        </a:lt2>
        <a:accent1>
          <a:srgbClr val="3366CC"/>
        </a:accent1>
        <a:accent2>
          <a:srgbClr val="00B000"/>
        </a:accent2>
        <a:accent3>
          <a:srgbClr val="ACC3AF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ighway 2">
        <a:dk1>
          <a:srgbClr val="777777"/>
        </a:dk1>
        <a:lt1>
          <a:srgbClr val="FFFFFF"/>
        </a:lt1>
        <a:dk2>
          <a:srgbClr val="28863C"/>
        </a:dk2>
        <a:lt2>
          <a:srgbClr val="FFFFFF"/>
        </a:lt2>
        <a:accent1>
          <a:srgbClr val="909082"/>
        </a:accent1>
        <a:accent2>
          <a:srgbClr val="809EA8"/>
        </a:accent2>
        <a:accent3>
          <a:srgbClr val="ACC3AF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ighway 3">
        <a:dk1>
          <a:srgbClr val="FFFFFF"/>
        </a:dk1>
        <a:lt1>
          <a:srgbClr val="FFFFFF"/>
        </a:lt1>
        <a:dk2>
          <a:srgbClr val="FF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FFFFFF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ighway 4">
        <a:dk1>
          <a:srgbClr val="131313"/>
        </a:dk1>
        <a:lt1>
          <a:srgbClr val="FFFFFF"/>
        </a:lt1>
        <a:dk2>
          <a:srgbClr val="FFFFFF"/>
        </a:dk2>
        <a:lt2>
          <a:srgbClr val="FFFFFF"/>
        </a:lt2>
        <a:accent1>
          <a:srgbClr val="3366CC"/>
        </a:accent1>
        <a:accent2>
          <a:srgbClr val="00B000"/>
        </a:accent2>
        <a:accent3>
          <a:srgbClr val="FFFFFF"/>
        </a:accent3>
        <a:accent4>
          <a:srgbClr val="0E0E0E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PPT-Vorlage 01</Template>
  <TotalTime>0</TotalTime>
  <Words>317</Words>
  <Application>Microsoft Office PowerPoint</Application>
  <PresentationFormat>Bildschirmpräsentation (4:3)</PresentationFormat>
  <Paragraphs>103</Paragraphs>
  <Slides>4</Slides>
  <Notes>4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5" baseType="lpstr">
      <vt:lpstr>PPT-Vorlage 01</vt:lpstr>
      <vt:lpstr>PowerPoint-Präsentation</vt:lpstr>
      <vt:lpstr>PowerPoint-Präsentation</vt:lpstr>
      <vt:lpstr>PowerPoint-Präsentation</vt:lpstr>
      <vt:lpstr>PowerPoint-Präsentation</vt:lpstr>
    </vt:vector>
  </TitlesOfParts>
  <Company>Stadt Halle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Petzold, Jens</dc:creator>
  <cp:lastModifiedBy>Zwick, Daniel</cp:lastModifiedBy>
  <cp:revision>428</cp:revision>
  <cp:lastPrinted>2018-05-29T11:34:41Z</cp:lastPrinted>
  <dcterms:created xsi:type="dcterms:W3CDTF">2013-09-09T11:01:36Z</dcterms:created>
  <dcterms:modified xsi:type="dcterms:W3CDTF">2019-03-27T12:41:46Z</dcterms:modified>
</cp:coreProperties>
</file>