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7" r:id="rId1"/>
  </p:sldMasterIdLst>
  <p:notesMasterIdLst>
    <p:notesMasterId r:id="rId8"/>
  </p:notesMasterIdLst>
  <p:handoutMasterIdLst>
    <p:handoutMasterId r:id="rId9"/>
  </p:handoutMasterIdLst>
  <p:sldIdLst>
    <p:sldId id="258" r:id="rId2"/>
    <p:sldId id="259" r:id="rId3"/>
    <p:sldId id="260" r:id="rId4"/>
    <p:sldId id="261" r:id="rId5"/>
    <p:sldId id="264" r:id="rId6"/>
    <p:sldId id="262" r:id="rId7"/>
  </p:sldIdLst>
  <p:sldSz cx="9144000" cy="6858000" type="screen4x3"/>
  <p:notesSz cx="6761163" cy="9942513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heSansOsF SemiBold" pitchFamily="16" charset="0"/>
        <a:ea typeface="ＭＳ Ｐゴシック" pitchFamily="-112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2626"/>
    <a:srgbClr val="C92525"/>
    <a:srgbClr val="767878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32"/>
      </p:cViewPr>
      <p:guideLst>
        <p:guide orient="horz" pos="2160"/>
        <p:guide pos="6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31326" y="0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5387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31326" y="9445387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492AB42-3E4A-41D8-953B-C448B3AB0B29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30140094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-112" charset="0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31326" y="0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-112" charset="0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746125"/>
            <a:ext cx="4967287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1489" y="4722694"/>
            <a:ext cx="4958186" cy="4474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Mastertextformat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5387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-112" charset="0"/>
                <a:cs typeface="ＭＳ Ｐゴシック" pitchFamily="-112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31326" y="9445387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23883618-ADFE-4A98-BB61-875EB4153BCE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22174669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23F1E-5DF4-4EEA-B479-7720D114364D}" type="slidenum">
              <a:rPr lang="de-DE" smtClean="0"/>
              <a:pPr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660671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2438400"/>
            <a:ext cx="5038725" cy="762000"/>
          </a:xfrm>
        </p:spPr>
        <p:txBody>
          <a:bodyPr/>
          <a:lstStyle>
            <a:lvl1pPr>
              <a:defRPr sz="36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81075" y="3505200"/>
            <a:ext cx="5038725" cy="1143000"/>
          </a:xfrm>
        </p:spPr>
        <p:txBody>
          <a:bodyPr/>
          <a:lstStyle>
            <a:lvl1pPr marL="0" indent="0">
              <a:buFontTx/>
              <a:buNone/>
              <a:defRPr sz="1600"/>
            </a:lvl1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440488" y="6426200"/>
            <a:ext cx="1484312" cy="304800"/>
          </a:xfrm>
        </p:spPr>
        <p:txBody>
          <a:bodyPr/>
          <a:lstStyle>
            <a:lvl1pPr>
              <a:defRPr/>
            </a:lvl1pPr>
          </a:lstStyle>
          <a:p>
            <a:fld id="{9FAC19CF-6F15-4AD2-BEAD-1332A459C376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990600" y="6426200"/>
            <a:ext cx="5038725" cy="300038"/>
          </a:xfrm>
        </p:spPr>
        <p:txBody>
          <a:bodyPr/>
          <a:lstStyle>
            <a:lvl1pPr>
              <a:defRPr sz="1000">
                <a:solidFill>
                  <a:srgbClr val="FFFFFF"/>
                </a:solidFill>
              </a:defRPr>
            </a:lvl1pPr>
          </a:lstStyle>
          <a:p>
            <a:r>
              <a:rPr lang="de-DE" altLang="de-DE"/>
              <a:t>TRISTAN PREUK - DIE MARKE hallesaale*</a:t>
            </a:r>
            <a:endParaRPr lang="de-DE" altLang="de-DE">
              <a:solidFill>
                <a:schemeClr val="tx1"/>
              </a:solidFill>
              <a:latin typeface="Helvetica" pitchFamily="-112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77200" y="6426200"/>
            <a:ext cx="685800" cy="304800"/>
          </a:xfrm>
        </p:spPr>
        <p:txBody>
          <a:bodyPr/>
          <a:lstStyle>
            <a:lvl1pPr>
              <a:defRPr/>
            </a:lvl1pPr>
          </a:lstStyle>
          <a:p>
            <a:fld id="{A239A50E-E53B-4467-AEF5-1136948BEFEA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4155475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006F3F-68F5-4576-8164-5389B7AFF966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AE6139-A493-4699-9C5E-52E1817FB011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1374686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ACD2E4-77A9-475D-BCCD-737F2E42B76F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D7369-B3CF-4304-A925-1ADC1F041CE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259209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9F053-1D60-4111-9DA5-5E3D4F9B7C44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4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5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74F1DC-BD58-40AD-9A57-C1864D5AEA71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2147647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5299DA6-EB98-44A0-9768-CDFDC4E8E6CC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808E58-31C9-402C-9789-930CB3649E2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4054159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62A04F-5D07-4859-844B-C49447B7B6EF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E9B7A4-BD79-4AB9-B370-66AD35855A6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2913759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6D790A-0648-4138-B552-7827EB343D06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C2D7F8-5089-4FE2-83B8-AD35179465D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3897776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184ABD-F8F5-439A-8E61-7310E5AAA751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981963-2256-42CC-88A1-7EB8D22B8DB0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1155537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29A426-5E57-4400-80A1-8F7D3FC08B99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C3CE21-E5A6-4851-B312-1FCC64F1C760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3552449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54EEBA-2A8D-41C0-9E0B-5A682436D54F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BB42A5-499B-42C6-AA6B-417AF658F56F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126684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4760913" y="1600200"/>
            <a:ext cx="1258887" cy="4572000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981075" y="1600200"/>
            <a:ext cx="3627438" cy="4572000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0A33E1A-A61B-49D6-927D-9C34A1C2DAE8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ea typeface="+mn-ea"/>
              </a:defRPr>
            </a:lvl1pPr>
          </a:lstStyle>
          <a:p>
            <a:pPr>
              <a:defRPr/>
            </a:pPr>
            <a:r>
              <a:rPr lang="de-DE"/>
              <a:t>TRISTAN PREUK - DIE MARKE hallesaale*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1829F-4C4C-4456-B9EC-2F5E28380DB9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xmlns="" val="1330444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81075" y="1600200"/>
            <a:ext cx="50387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Mastertitelformat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81075" y="2819400"/>
            <a:ext cx="50387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Mastertextformat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29400" y="6405563"/>
            <a:ext cx="14843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767878"/>
                </a:solidFill>
                <a:latin typeface="TheSansOsF Light" pitchFamily="-112" charset="0"/>
                <a:ea typeface="Osaka" pitchFamily="-112" charset="-128"/>
              </a:defRPr>
            </a:lvl1pPr>
          </a:lstStyle>
          <a:p>
            <a:fld id="{0182CE12-BEF0-4EBB-8E77-D0570D290F77}" type="datetime1">
              <a:rPr lang="de-DE" altLang="de-DE"/>
              <a:pPr/>
              <a:t>11.03.2014</a:t>
            </a:fld>
            <a:endParaRPr lang="de-DE" altLang="de-DE"/>
          </a:p>
        </p:txBody>
      </p:sp>
      <p:sp>
        <p:nvSpPr>
          <p:cNvPr id="1127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81075" y="6405563"/>
            <a:ext cx="50387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1"/>
                </a:solidFill>
                <a:latin typeface="TheSansOsF Light" pitchFamily="-112" charset="0"/>
                <a:ea typeface="Osaka" pitchFamily="-112" charset="-128"/>
              </a:defRPr>
            </a:lvl1pPr>
          </a:lstStyle>
          <a:p>
            <a:r>
              <a:rPr lang="de-DE" altLang="de-DE"/>
              <a:t>Thema der Präsentation</a:t>
            </a: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53400" y="64008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767878"/>
                </a:solidFill>
                <a:latin typeface="TheSansOsF Light" pitchFamily="-112" charset="0"/>
                <a:ea typeface="Osaka" pitchFamily="-112" charset="-128"/>
              </a:defRPr>
            </a:lvl1pPr>
          </a:lstStyle>
          <a:p>
            <a:fld id="{C2E5E72D-DC38-4B16-B485-CED04BC6FEF9}" type="slidenum">
              <a:rPr lang="de-DE" altLang="de-DE"/>
              <a:pPr/>
              <a:t>‹Nr.›</a:t>
            </a:fld>
            <a:endParaRPr lang="de-DE" altLang="de-DE"/>
          </a:p>
        </p:txBody>
      </p:sp>
      <p:pic>
        <p:nvPicPr>
          <p:cNvPr id="8" name="Picture 3" descr="K:\DV\Corporate Design\Corporate Design - Neu ab 2010\Fachbereich + Logo +Händelstadt.tif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5108" y="187896"/>
            <a:ext cx="3933480" cy="57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heSansOsF SemiBold" pitchFamily="16" charset="0"/>
          <a:ea typeface="Osaka" pitchFamily="16" charset="-128"/>
          <a:cs typeface="Osaka" pitchFamily="16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551192"/>
            <a:ext cx="9144000" cy="1800199"/>
          </a:xfrm>
          <a:prstGeom prst="rect">
            <a:avLst/>
          </a:prstGeom>
        </p:spPr>
      </p:pic>
      <p:sp>
        <p:nvSpPr>
          <p:cNvPr id="11" name="Rechteck 10"/>
          <p:cNvSpPr/>
          <p:nvPr/>
        </p:nvSpPr>
        <p:spPr bwMode="gray">
          <a:xfrm>
            <a:off x="467544" y="2852936"/>
            <a:ext cx="5282215" cy="584775"/>
          </a:xfrm>
          <a:prstGeom prst="rect">
            <a:avLst/>
          </a:prstGeom>
          <a:scene3d>
            <a:camera prst="perspectiveRelaxedModerately" fov="3000000">
              <a:rot lat="17990631" lon="0" rev="0"/>
            </a:camera>
            <a:lightRig rig="balanced" dir="t">
              <a:rot lat="0" lon="0" rev="600000"/>
            </a:lightRig>
          </a:scene3d>
          <a:sp3d/>
        </p:spPr>
        <p:txBody>
          <a:bodyPr wrap="none">
            <a:spAutoFit/>
          </a:bodyPr>
          <a:lstStyle/>
          <a:p>
            <a:pPr algn="ctr"/>
            <a:r>
              <a:rPr lang="de-DE" sz="3200" b="1" dirty="0" smtClean="0">
                <a:solidFill>
                  <a:schemeClr val="tx2">
                    <a:lumMod val="50000"/>
                  </a:schemeClr>
                </a:solidFill>
              </a:rPr>
              <a:t>LEITBILD RIEBECKPLATZ</a:t>
            </a:r>
            <a:endParaRPr lang="de-DE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2" name="Gruppieren 44"/>
          <p:cNvGrpSpPr/>
          <p:nvPr/>
        </p:nvGrpSpPr>
        <p:grpSpPr bwMode="gray">
          <a:xfrm>
            <a:off x="2455749" y="44623"/>
            <a:ext cx="4964228" cy="5172444"/>
            <a:chOff x="2815058" y="1090013"/>
            <a:chExt cx="4528062" cy="4717987"/>
          </a:xfrm>
          <a:effectLst>
            <a:outerShdw blurRad="330200" dist="38100" dir="5400000" algn="t" rotWithShape="0">
              <a:prstClr val="black">
                <a:alpha val="75000"/>
              </a:prstClr>
            </a:outerShdw>
          </a:effectLst>
          <a:scene3d>
            <a:camera prst="perspectiveRelaxed" fov="4800000">
              <a:rot lat="17673601" lon="0" rev="0"/>
            </a:camera>
            <a:lightRig rig="threePt" dir="t">
              <a:rot lat="0" lon="0" rev="15600000"/>
            </a:lightRig>
          </a:scene3d>
        </p:grpSpPr>
        <p:sp>
          <p:nvSpPr>
            <p:cNvPr id="15" name="Freeform" descr="© INSCALE GmbH, 26.05.2010&#10;http://www.presentationload.com/"/>
            <p:cNvSpPr/>
            <p:nvPr/>
          </p:nvSpPr>
          <p:spPr bwMode="gray">
            <a:xfrm>
              <a:off x="2815058" y="1090013"/>
              <a:ext cx="813732" cy="8137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p3d extrusionH="819150">
              <a:bevelT w="25400" h="25400"/>
              <a:bevelB w="25400" h="2540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noProof="1" smtClean="0">
                <a:latin typeface="Arial" charset="0"/>
              </a:endParaRPr>
            </a:p>
          </p:txBody>
        </p:sp>
        <p:sp>
          <p:nvSpPr>
            <p:cNvPr id="16" name="Freeform" descr="© INSCALE GmbH, 26.05.2010&#10;http://www.presentationload.com/"/>
            <p:cNvSpPr/>
            <p:nvPr/>
          </p:nvSpPr>
          <p:spPr bwMode="gray">
            <a:xfrm rot="4320000">
              <a:off x="6529388" y="2742190"/>
              <a:ext cx="813732" cy="8137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p3d extrusionH="819150">
              <a:bevelT w="25400" h="25400"/>
              <a:bevelB w="25400" h="2540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noProof="1" smtClean="0">
                <a:latin typeface="Arial" charset="0"/>
              </a:endParaRPr>
            </a:p>
          </p:txBody>
        </p:sp>
        <p:sp>
          <p:nvSpPr>
            <p:cNvPr id="17" name="_color1" descr="© INSCALE GmbH, 26.05.2010&#10;http://www.presentationload.com/"/>
            <p:cNvSpPr/>
            <p:nvPr/>
          </p:nvSpPr>
          <p:spPr bwMode="gray">
            <a:xfrm rot="8640000" flipH="1" flipV="1">
              <a:off x="5290633" y="4994268"/>
              <a:ext cx="813732" cy="8137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p3d extrusionH="819150">
              <a:bevelT w="25400" h="25400"/>
              <a:bevelB w="25400" h="2540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noProof="1">
                <a:latin typeface="Arial" charset="0"/>
              </a:endParaRPr>
            </a:p>
          </p:txBody>
        </p:sp>
        <p:sp>
          <p:nvSpPr>
            <p:cNvPr id="18" name="Freeform" descr="© INSCALE GmbH, 26.05.2010&#10;http://www.presentationload.com/"/>
            <p:cNvSpPr/>
            <p:nvPr/>
          </p:nvSpPr>
          <p:spPr bwMode="gray">
            <a:xfrm rot="12960000" flipH="1" flipV="1">
              <a:off x="3331155" y="4858064"/>
              <a:ext cx="813732" cy="8137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p3d extrusionH="819150">
              <a:bevelT w="25400" h="25400"/>
              <a:bevelB w="25400" h="2540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noProof="1" smtClean="0">
                <a:latin typeface="Arial" charset="0"/>
              </a:endParaRPr>
            </a:p>
          </p:txBody>
        </p:sp>
      </p:grpSp>
      <p:sp>
        <p:nvSpPr>
          <p:cNvPr id="19" name="Textfeld 18"/>
          <p:cNvSpPr txBox="1"/>
          <p:nvPr/>
        </p:nvSpPr>
        <p:spPr>
          <a:xfrm>
            <a:off x="1166613" y="5157192"/>
            <a:ext cx="18932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Städtebauwerkstatt</a:t>
            </a:r>
            <a:endParaRPr lang="de-DE" sz="1400" b="1" dirty="0"/>
          </a:p>
        </p:txBody>
      </p:sp>
      <p:sp>
        <p:nvSpPr>
          <p:cNvPr id="20" name="Textfeld 19"/>
          <p:cNvSpPr txBox="1"/>
          <p:nvPr/>
        </p:nvSpPr>
        <p:spPr>
          <a:xfrm>
            <a:off x="6339358" y="5157192"/>
            <a:ext cx="2265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Bürgerbeteiligung</a:t>
            </a:r>
            <a:endParaRPr lang="de-DE" sz="1400" b="1" dirty="0"/>
          </a:p>
        </p:txBody>
      </p:sp>
      <p:sp>
        <p:nvSpPr>
          <p:cNvPr id="21" name="Textfeld 20"/>
          <p:cNvSpPr txBox="1"/>
          <p:nvPr/>
        </p:nvSpPr>
        <p:spPr>
          <a:xfrm>
            <a:off x="6926499" y="2113111"/>
            <a:ext cx="16779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Bebauungsplan</a:t>
            </a:r>
            <a:endParaRPr lang="de-DE" sz="1400" b="1" dirty="0"/>
          </a:p>
        </p:txBody>
      </p:sp>
      <p:sp>
        <p:nvSpPr>
          <p:cNvPr id="22" name="Textfeld 21"/>
          <p:cNvSpPr txBox="1"/>
          <p:nvPr/>
        </p:nvSpPr>
        <p:spPr>
          <a:xfrm>
            <a:off x="1786415" y="1609998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Berater, Lokale Gutachter</a:t>
            </a:r>
            <a:endParaRPr lang="de-DE" sz="1400" b="1" dirty="0"/>
          </a:p>
        </p:txBody>
      </p:sp>
      <p:sp>
        <p:nvSpPr>
          <p:cNvPr id="23" name="Freeform" descr="© INSCALE GmbH, 26.05.2010&#10;http://www.presentationload.com/"/>
          <p:cNvSpPr/>
          <p:nvPr/>
        </p:nvSpPr>
        <p:spPr bwMode="gray">
          <a:xfrm>
            <a:off x="4788024" y="1869499"/>
            <a:ext cx="756005" cy="335365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perspectiveRelaxed" fov="4500000">
              <a:rot lat="17673573" lon="5" rev="21599979"/>
            </a:camera>
            <a:lightRig rig="threePt" dir="t">
              <a:rot lat="0" lon="0" rev="15600000"/>
            </a:lightRig>
          </a:scene3d>
          <a:sp3d extrusionH="819150">
            <a:bevelT w="25400" h="25400"/>
            <a:bevelB w="25400" h="25400"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noProof="1" smtClean="0">
              <a:latin typeface="Arial" charset="0"/>
            </a:endParaRPr>
          </a:p>
        </p:txBody>
      </p:sp>
      <p:sp>
        <p:nvSpPr>
          <p:cNvPr id="24" name="Textfeld 23"/>
          <p:cNvSpPr txBox="1"/>
          <p:nvPr/>
        </p:nvSpPr>
        <p:spPr>
          <a:xfrm>
            <a:off x="4860032" y="1484784"/>
            <a:ext cx="2797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Stadtrat, Planungsausschuss, GBR</a:t>
            </a:r>
            <a:endParaRPr lang="de-DE" sz="1400" b="1" dirty="0"/>
          </a:p>
        </p:txBody>
      </p:sp>
      <p:sp>
        <p:nvSpPr>
          <p:cNvPr id="25" name="Rechteck 24"/>
          <p:cNvSpPr/>
          <p:nvPr/>
        </p:nvSpPr>
        <p:spPr>
          <a:xfrm>
            <a:off x="179512" y="332656"/>
            <a:ext cx="46085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000" dirty="0" smtClean="0"/>
              <a:t>Leitbild Riebeckplatz</a:t>
            </a:r>
            <a:endParaRPr lang="de-DE" sz="2000" dirty="0"/>
          </a:p>
        </p:txBody>
      </p:sp>
      <p:sp>
        <p:nvSpPr>
          <p:cNvPr id="26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2F1A7FC9-4BFE-4EF1-8AE5-4DDED7D0C99F}" type="datetime4">
              <a:rPr lang="de-DE" altLang="de-DE" sz="1000">
                <a:solidFill>
                  <a:srgbClr val="767878"/>
                </a:solidFill>
                <a:latin typeface="Arial" charset="0"/>
                <a:ea typeface="Osaka" pitchFamily="-112" charset="-128"/>
              </a:rPr>
              <a:pPr/>
              <a:t>11. März 2014</a:t>
            </a:fld>
            <a:endParaRPr lang="de-DE" altLang="de-DE" sz="1000" dirty="0">
              <a:solidFill>
                <a:srgbClr val="767878"/>
              </a:solidFill>
              <a:latin typeface="Arial" charset="0"/>
              <a:ea typeface="Osaka" pitchFamily="-112" charset="-128"/>
            </a:endParaRP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990600" y="6426200"/>
            <a:ext cx="5038725" cy="300038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Leitbild </a:t>
            </a:r>
            <a:r>
              <a:rPr lang="de-DE" altLang="de-DE" sz="1000" dirty="0" err="1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Riebeckplatz</a:t>
            </a:r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 </a:t>
            </a:r>
            <a:endParaRPr lang="de-DE" altLang="de-DE" sz="1400" dirty="0">
              <a:latin typeface="Arial" charset="0"/>
              <a:ea typeface="Osaka" pitchFamily="-11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182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lussdiagramm: Alternativer Prozess 22"/>
          <p:cNvSpPr/>
          <p:nvPr/>
        </p:nvSpPr>
        <p:spPr>
          <a:xfrm>
            <a:off x="611560" y="2060848"/>
            <a:ext cx="1944216" cy="792088"/>
          </a:xfrm>
          <a:prstGeom prst="flowChartAlternateProcess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Aufstellungsbeschluss Bebauungsplan für Verwaltungsstandort im Bereich A</a:t>
            </a:r>
            <a:endParaRPr lang="de-DE" sz="1200" b="1" dirty="0"/>
          </a:p>
        </p:txBody>
      </p:sp>
      <p:sp>
        <p:nvSpPr>
          <p:cNvPr id="24" name="Flussdiagramm: Alternativer Prozess 23"/>
          <p:cNvSpPr/>
          <p:nvPr/>
        </p:nvSpPr>
        <p:spPr>
          <a:xfrm>
            <a:off x="611560" y="3068960"/>
            <a:ext cx="1944216" cy="648072"/>
          </a:xfrm>
          <a:prstGeom prst="flowChartAlternateProcess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Realisierungs-</a:t>
            </a:r>
            <a:r>
              <a:rPr lang="de-DE" sz="1200" b="1" dirty="0" err="1" smtClean="0"/>
              <a:t>wettbewerb</a:t>
            </a:r>
            <a:r>
              <a:rPr lang="de-DE" sz="1200" b="1" dirty="0" smtClean="0"/>
              <a:t> </a:t>
            </a:r>
            <a:r>
              <a:rPr lang="de-DE" sz="1200" b="1" dirty="0" smtClean="0"/>
              <a:t>für Verwaltungsstandort</a:t>
            </a:r>
            <a:endParaRPr lang="de-DE" sz="1200" b="1" dirty="0"/>
          </a:p>
        </p:txBody>
      </p:sp>
      <p:sp>
        <p:nvSpPr>
          <p:cNvPr id="25" name="Flussdiagramm: Alternativer Prozess 24"/>
          <p:cNvSpPr/>
          <p:nvPr/>
        </p:nvSpPr>
        <p:spPr>
          <a:xfrm>
            <a:off x="611560" y="3861048"/>
            <a:ext cx="1944216" cy="504056"/>
          </a:xfrm>
          <a:prstGeom prst="flowChartAlternateProcess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Planung  Verwaltungsstandort</a:t>
            </a:r>
            <a:endParaRPr lang="de-DE" sz="1200" b="1" dirty="0"/>
          </a:p>
        </p:txBody>
      </p:sp>
      <p:sp>
        <p:nvSpPr>
          <p:cNvPr id="26" name="Flussdiagramm: Alternativer Prozess 25"/>
          <p:cNvSpPr/>
          <p:nvPr/>
        </p:nvSpPr>
        <p:spPr>
          <a:xfrm>
            <a:off x="611560" y="4653136"/>
            <a:ext cx="1944216" cy="504056"/>
          </a:xfrm>
          <a:prstGeom prst="flowChartAlternateProcess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Realisierung </a:t>
            </a:r>
            <a:r>
              <a:rPr lang="de-DE" sz="1200" b="1" dirty="0" smtClean="0"/>
              <a:t>Verwaltungsstandort</a:t>
            </a:r>
            <a:endParaRPr lang="de-DE" sz="1200" b="1" dirty="0"/>
          </a:p>
        </p:txBody>
      </p:sp>
      <p:sp>
        <p:nvSpPr>
          <p:cNvPr id="2" name="Rechteck 1"/>
          <p:cNvSpPr/>
          <p:nvPr/>
        </p:nvSpPr>
        <p:spPr>
          <a:xfrm>
            <a:off x="467544" y="332656"/>
            <a:ext cx="6012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000" dirty="0" smtClean="0"/>
              <a:t>2. Vorgehen</a:t>
            </a:r>
            <a:endParaRPr lang="de-DE" sz="2000" dirty="0"/>
          </a:p>
        </p:txBody>
      </p:sp>
      <p:sp>
        <p:nvSpPr>
          <p:cNvPr id="32" name="Flussdiagramm: Alternativer Prozess 31"/>
          <p:cNvSpPr/>
          <p:nvPr/>
        </p:nvSpPr>
        <p:spPr>
          <a:xfrm>
            <a:off x="611560" y="1124744"/>
            <a:ext cx="7560840" cy="504056"/>
          </a:xfrm>
          <a:prstGeom prst="flowChartAlternateProcess">
            <a:avLst/>
          </a:prstGeom>
          <a:solidFill>
            <a:srgbClr val="D02626"/>
          </a:solidFill>
          <a:ln>
            <a:solidFill>
              <a:srgbClr val="D02626"/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Städtebauwerkstatt</a:t>
            </a:r>
          </a:p>
          <a:p>
            <a:pPr algn="ctr"/>
            <a:r>
              <a:rPr lang="de-DE" sz="1200" b="1" dirty="0" smtClean="0"/>
              <a:t> für Leitbild </a:t>
            </a:r>
            <a:r>
              <a:rPr lang="de-DE" sz="1200" b="1" dirty="0" err="1" smtClean="0"/>
              <a:t>Riebeckplatz</a:t>
            </a:r>
            <a:endParaRPr lang="de-DE" sz="1200" b="1" dirty="0"/>
          </a:p>
        </p:txBody>
      </p:sp>
      <p:sp>
        <p:nvSpPr>
          <p:cNvPr id="43" name="Flussdiagramm: Alternativer Prozess 42"/>
          <p:cNvSpPr/>
          <p:nvPr/>
        </p:nvSpPr>
        <p:spPr>
          <a:xfrm>
            <a:off x="2699792" y="2060848"/>
            <a:ext cx="1728192" cy="792088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Aufstellungs-</a:t>
            </a:r>
            <a:r>
              <a:rPr lang="de-DE" sz="1200" b="1" dirty="0" err="1" smtClean="0"/>
              <a:t>beschluss</a:t>
            </a:r>
            <a:r>
              <a:rPr lang="de-DE" sz="1200" b="1" dirty="0" smtClean="0"/>
              <a:t> Teilbereich B</a:t>
            </a:r>
            <a:endParaRPr lang="de-DE" sz="1200" b="1" dirty="0"/>
          </a:p>
        </p:txBody>
      </p:sp>
      <p:sp>
        <p:nvSpPr>
          <p:cNvPr id="44" name="Flussdiagramm: Alternativer Prozess 43"/>
          <p:cNvSpPr/>
          <p:nvPr/>
        </p:nvSpPr>
        <p:spPr>
          <a:xfrm>
            <a:off x="2699792" y="3068960"/>
            <a:ext cx="1728192" cy="504056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Realisierungs-</a:t>
            </a:r>
            <a:r>
              <a:rPr lang="de-DE" sz="1200" b="1" dirty="0" err="1" smtClean="0"/>
              <a:t>wettbewerb</a:t>
            </a:r>
            <a:r>
              <a:rPr lang="de-DE" sz="1200" b="1" dirty="0" smtClean="0"/>
              <a:t> B</a:t>
            </a:r>
            <a:endParaRPr lang="de-DE" sz="1200" b="1" dirty="0"/>
          </a:p>
        </p:txBody>
      </p:sp>
      <p:sp>
        <p:nvSpPr>
          <p:cNvPr id="45" name="Flussdiagramm: Alternativer Prozess 44"/>
          <p:cNvSpPr/>
          <p:nvPr/>
        </p:nvSpPr>
        <p:spPr>
          <a:xfrm>
            <a:off x="2699792" y="3861048"/>
            <a:ext cx="1728192" cy="504056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Planung  </a:t>
            </a:r>
          </a:p>
          <a:p>
            <a:pPr algn="ctr"/>
            <a:r>
              <a:rPr lang="de-DE" sz="1200" b="1" dirty="0" smtClean="0"/>
              <a:t>Vorhaben B</a:t>
            </a:r>
            <a:endParaRPr lang="de-DE" sz="1200" b="1" dirty="0"/>
          </a:p>
        </p:txBody>
      </p:sp>
      <p:sp>
        <p:nvSpPr>
          <p:cNvPr id="46" name="Flussdiagramm: Alternativer Prozess 45"/>
          <p:cNvSpPr/>
          <p:nvPr/>
        </p:nvSpPr>
        <p:spPr>
          <a:xfrm>
            <a:off x="2699792" y="4653136"/>
            <a:ext cx="1728192" cy="504056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Realisierung Vorhaben B</a:t>
            </a:r>
            <a:endParaRPr lang="de-DE" sz="1200" b="1" dirty="0"/>
          </a:p>
        </p:txBody>
      </p:sp>
      <p:sp>
        <p:nvSpPr>
          <p:cNvPr id="63" name="Flussdiagramm: Alternativer Prozess 62"/>
          <p:cNvSpPr/>
          <p:nvPr/>
        </p:nvSpPr>
        <p:spPr>
          <a:xfrm>
            <a:off x="4572000" y="2060848"/>
            <a:ext cx="1728192" cy="792088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Aufstellungs-</a:t>
            </a:r>
            <a:r>
              <a:rPr lang="de-DE" sz="1200" b="1" dirty="0" err="1" smtClean="0"/>
              <a:t>beschluss</a:t>
            </a:r>
            <a:r>
              <a:rPr lang="de-DE" sz="1200" b="1" dirty="0" smtClean="0"/>
              <a:t> Teilbereich C</a:t>
            </a:r>
            <a:endParaRPr lang="de-DE" sz="1200" b="1" dirty="0"/>
          </a:p>
        </p:txBody>
      </p:sp>
      <p:sp>
        <p:nvSpPr>
          <p:cNvPr id="65" name="Flussdiagramm: Alternativer Prozess 64"/>
          <p:cNvSpPr/>
          <p:nvPr/>
        </p:nvSpPr>
        <p:spPr>
          <a:xfrm>
            <a:off x="4572000" y="3068960"/>
            <a:ext cx="1728192" cy="504056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Realisierungs-</a:t>
            </a:r>
            <a:r>
              <a:rPr lang="de-DE" sz="1200" b="1" dirty="0" err="1" smtClean="0"/>
              <a:t>wettbewerb</a:t>
            </a:r>
            <a:r>
              <a:rPr lang="de-DE" sz="1200" b="1" dirty="0" smtClean="0"/>
              <a:t> C</a:t>
            </a:r>
            <a:endParaRPr lang="de-DE" sz="1200" b="1" dirty="0"/>
          </a:p>
        </p:txBody>
      </p:sp>
      <p:sp>
        <p:nvSpPr>
          <p:cNvPr id="67" name="Flussdiagramm: Alternativer Prozess 66"/>
          <p:cNvSpPr/>
          <p:nvPr/>
        </p:nvSpPr>
        <p:spPr>
          <a:xfrm>
            <a:off x="4572000" y="3861048"/>
            <a:ext cx="1728192" cy="504056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Planung  </a:t>
            </a:r>
          </a:p>
          <a:p>
            <a:pPr algn="ctr"/>
            <a:r>
              <a:rPr lang="de-DE" sz="1200" b="1" dirty="0" smtClean="0"/>
              <a:t>Vorhaben C</a:t>
            </a:r>
            <a:endParaRPr lang="de-DE" sz="1200" b="1" dirty="0"/>
          </a:p>
        </p:txBody>
      </p:sp>
      <p:sp>
        <p:nvSpPr>
          <p:cNvPr id="69" name="Flussdiagramm: Alternativer Prozess 68"/>
          <p:cNvSpPr/>
          <p:nvPr/>
        </p:nvSpPr>
        <p:spPr>
          <a:xfrm>
            <a:off x="4572000" y="4653136"/>
            <a:ext cx="1728192" cy="504056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Realisierung Vorhaben C</a:t>
            </a:r>
            <a:endParaRPr lang="de-DE" sz="1200" b="1" dirty="0"/>
          </a:p>
        </p:txBody>
      </p:sp>
      <p:sp>
        <p:nvSpPr>
          <p:cNvPr id="71" name="Flussdiagramm: Alternativer Prozess 70"/>
          <p:cNvSpPr/>
          <p:nvPr/>
        </p:nvSpPr>
        <p:spPr>
          <a:xfrm>
            <a:off x="6444208" y="2060848"/>
            <a:ext cx="1728192" cy="792088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Aufstellungs-</a:t>
            </a:r>
            <a:r>
              <a:rPr lang="de-DE" sz="1200" b="1" dirty="0" err="1" smtClean="0"/>
              <a:t>beschluss</a:t>
            </a:r>
            <a:r>
              <a:rPr lang="de-DE" sz="1200" b="1" dirty="0" smtClean="0"/>
              <a:t> Teilbereich D</a:t>
            </a:r>
            <a:endParaRPr lang="de-DE" sz="1200" b="1" dirty="0"/>
          </a:p>
        </p:txBody>
      </p:sp>
      <p:sp>
        <p:nvSpPr>
          <p:cNvPr id="73" name="Flussdiagramm: Alternativer Prozess 72"/>
          <p:cNvSpPr/>
          <p:nvPr/>
        </p:nvSpPr>
        <p:spPr>
          <a:xfrm>
            <a:off x="6444208" y="3068960"/>
            <a:ext cx="1728192" cy="504056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Realisierungs-</a:t>
            </a:r>
            <a:r>
              <a:rPr lang="de-DE" sz="1200" b="1" dirty="0" err="1" smtClean="0"/>
              <a:t>wettbewerb</a:t>
            </a:r>
            <a:r>
              <a:rPr lang="de-DE" sz="1200" b="1" dirty="0" smtClean="0"/>
              <a:t> D</a:t>
            </a:r>
            <a:endParaRPr lang="de-DE" sz="1200" b="1" dirty="0"/>
          </a:p>
        </p:txBody>
      </p:sp>
      <p:sp>
        <p:nvSpPr>
          <p:cNvPr id="74" name="Flussdiagramm: Alternativer Prozess 73"/>
          <p:cNvSpPr/>
          <p:nvPr/>
        </p:nvSpPr>
        <p:spPr>
          <a:xfrm>
            <a:off x="6444208" y="3861048"/>
            <a:ext cx="1728192" cy="504056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Planung  </a:t>
            </a:r>
          </a:p>
          <a:p>
            <a:pPr algn="ctr"/>
            <a:r>
              <a:rPr lang="de-DE" sz="1200" b="1" dirty="0" smtClean="0"/>
              <a:t>Vorhaben D</a:t>
            </a:r>
            <a:endParaRPr lang="de-DE" sz="1200" b="1" dirty="0"/>
          </a:p>
        </p:txBody>
      </p:sp>
      <p:sp>
        <p:nvSpPr>
          <p:cNvPr id="75" name="Flussdiagramm: Alternativer Prozess 74"/>
          <p:cNvSpPr/>
          <p:nvPr/>
        </p:nvSpPr>
        <p:spPr>
          <a:xfrm>
            <a:off x="6444208" y="4653136"/>
            <a:ext cx="1728192" cy="504056"/>
          </a:xfrm>
          <a:prstGeom prst="flowChartAlternateProcess">
            <a:avLst/>
          </a:prstGeom>
          <a:solidFill>
            <a:schemeClr val="bg2">
              <a:lumMod val="65000"/>
            </a:schemeClr>
          </a:solidFill>
          <a:ln>
            <a:solidFill>
              <a:schemeClr val="bg2">
                <a:lumMod val="65000"/>
              </a:schemeClr>
            </a:solidFill>
          </a:ln>
          <a:scene3d>
            <a:camera prst="orthographicFront"/>
            <a:lightRig rig="soft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 smtClean="0"/>
              <a:t>Realisierung Vorhaben D</a:t>
            </a:r>
            <a:endParaRPr lang="de-DE" sz="1200" b="1" dirty="0"/>
          </a:p>
        </p:txBody>
      </p:sp>
      <p:sp>
        <p:nvSpPr>
          <p:cNvPr id="20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990600" y="6426200"/>
            <a:ext cx="5038725" cy="300038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Leitbild </a:t>
            </a:r>
            <a:r>
              <a:rPr lang="de-DE" altLang="de-DE" sz="1000" dirty="0" err="1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Riebeckplatz</a:t>
            </a:r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 </a:t>
            </a:r>
            <a:endParaRPr lang="de-DE" altLang="de-DE" sz="1400" dirty="0">
              <a:latin typeface="Arial" charset="0"/>
              <a:ea typeface="Osaka" pitchFamily="-112" charset="-128"/>
            </a:endParaRPr>
          </a:p>
        </p:txBody>
      </p:sp>
      <p:sp>
        <p:nvSpPr>
          <p:cNvPr id="21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2F1A7FC9-4BFE-4EF1-8AE5-4DDED7D0C99F}" type="datetime4">
              <a:rPr lang="de-DE" altLang="de-DE" sz="1000">
                <a:solidFill>
                  <a:srgbClr val="767878"/>
                </a:solidFill>
                <a:latin typeface="Arial" charset="0"/>
                <a:ea typeface="Osaka" pitchFamily="-112" charset="-128"/>
              </a:rPr>
              <a:pPr/>
              <a:t>11. März 2014</a:t>
            </a:fld>
            <a:endParaRPr lang="de-DE" altLang="de-DE" sz="1000" dirty="0">
              <a:solidFill>
                <a:srgbClr val="767878"/>
              </a:solidFill>
              <a:latin typeface="Arial" charset="0"/>
              <a:ea typeface="Osaka" pitchFamily="-11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614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Untertitel 2"/>
          <p:cNvSpPr>
            <a:spLocks noGrp="1"/>
          </p:cNvSpPr>
          <p:nvPr>
            <p:ph type="subTitle" idx="1"/>
          </p:nvPr>
        </p:nvSpPr>
        <p:spPr>
          <a:xfrm>
            <a:off x="5004048" y="1052737"/>
            <a:ext cx="3888432" cy="5472608"/>
          </a:xfrm>
        </p:spPr>
        <p:txBody>
          <a:bodyPr>
            <a:normAutofit/>
          </a:bodyPr>
          <a:lstStyle/>
          <a:p>
            <a:pPr algn="l"/>
            <a:r>
              <a:rPr lang="de-DE" b="1" dirty="0" smtClean="0">
                <a:solidFill>
                  <a:schemeClr val="tx1"/>
                </a:solidFill>
              </a:rPr>
              <a:t>1. Städtebauwerkstatt </a:t>
            </a:r>
            <a:r>
              <a:rPr lang="de-DE" b="1" dirty="0" err="1" smtClean="0">
                <a:solidFill>
                  <a:schemeClr val="tx1"/>
                </a:solidFill>
              </a:rPr>
              <a:t>Riebeckplatz</a:t>
            </a:r>
            <a:endParaRPr lang="de-DE" b="1" dirty="0" smtClean="0">
              <a:solidFill>
                <a:schemeClr val="tx1"/>
              </a:solidFill>
            </a:endParaRPr>
          </a:p>
          <a:p>
            <a:pPr algn="l"/>
            <a:r>
              <a:rPr lang="de-DE" dirty="0" smtClean="0">
                <a:solidFill>
                  <a:schemeClr val="tx1"/>
                </a:solidFill>
              </a:rPr>
              <a:t>3 </a:t>
            </a:r>
            <a:r>
              <a:rPr lang="de-DE" dirty="0">
                <a:solidFill>
                  <a:schemeClr val="tx1"/>
                </a:solidFill>
              </a:rPr>
              <a:t>– 5 Büros erarbeiten unter Beteiligung </a:t>
            </a:r>
            <a:r>
              <a:rPr lang="de-DE" dirty="0" smtClean="0">
                <a:solidFill>
                  <a:schemeClr val="tx1"/>
                </a:solidFill>
              </a:rPr>
              <a:t>von Bürgern, </a:t>
            </a:r>
            <a:r>
              <a:rPr lang="de-DE" dirty="0">
                <a:solidFill>
                  <a:schemeClr val="tx1"/>
                </a:solidFill>
              </a:rPr>
              <a:t>lokalen Fachleuten und der Politik eine städtebauliche Leitbildidee zum Riebeckplatz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 </a:t>
            </a:r>
            <a:r>
              <a:rPr lang="de-DE" b="1" dirty="0" smtClean="0"/>
              <a:t>Impulse für Dienstleistungs-</a:t>
            </a:r>
            <a:r>
              <a:rPr lang="de-DE" b="1" dirty="0" err="1" smtClean="0"/>
              <a:t>schwerpunkt</a:t>
            </a:r>
            <a:r>
              <a:rPr lang="de-DE" b="1" dirty="0" smtClean="0"/>
              <a:t> City Ost durch   Ausbau der ICE-Strecke München- Erfurt – Berlin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 </a:t>
            </a:r>
            <a:r>
              <a:rPr lang="de-DE" b="1" dirty="0" smtClean="0"/>
              <a:t>Errichtung eines Verwaltungsstandortes am </a:t>
            </a:r>
            <a:r>
              <a:rPr lang="de-DE" b="1" dirty="0" err="1" smtClean="0"/>
              <a:t>Riebeck</a:t>
            </a:r>
            <a:r>
              <a:rPr lang="de-DE" b="1" dirty="0" smtClean="0"/>
              <a:t>-platz als Impulsgeber weiterer Investitionen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 </a:t>
            </a:r>
            <a:r>
              <a:rPr lang="de-DE" b="1" dirty="0" smtClean="0"/>
              <a:t>ISEK 2025 – starkes Bürgerinteresse an Weiterentwicklung </a:t>
            </a:r>
            <a:r>
              <a:rPr lang="de-DE" b="1" dirty="0" err="1" smtClean="0"/>
              <a:t>Riebeckplatz</a:t>
            </a:r>
            <a:endParaRPr lang="de-DE" b="1" dirty="0" smtClean="0"/>
          </a:p>
          <a:p>
            <a:pPr algn="l"/>
            <a:endParaRPr lang="de-DE" sz="1400" b="1" dirty="0" smtClean="0">
              <a:solidFill>
                <a:schemeClr val="tx1"/>
              </a:solidFill>
            </a:endParaRPr>
          </a:p>
          <a:p>
            <a:pPr algn="l"/>
            <a:endParaRPr lang="de-DE" sz="1900" b="1" dirty="0" smtClean="0">
              <a:solidFill>
                <a:schemeClr val="tx1"/>
              </a:solidFill>
            </a:endParaRPr>
          </a:p>
          <a:p>
            <a:pPr algn="l"/>
            <a:endParaRPr lang="de-DE" sz="1900" dirty="0">
              <a:solidFill>
                <a:schemeClr val="tx1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11" t="5159" r="1554" b="2180"/>
          <a:stretch>
            <a:fillRect/>
          </a:stretch>
        </p:blipFill>
        <p:spPr bwMode="auto">
          <a:xfrm>
            <a:off x="179512" y="116632"/>
            <a:ext cx="4464496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hteck 8"/>
          <p:cNvSpPr/>
          <p:nvPr/>
        </p:nvSpPr>
        <p:spPr>
          <a:xfrm>
            <a:off x="1259632" y="476672"/>
            <a:ext cx="2304256" cy="5616624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5004048" y="5229200"/>
            <a:ext cx="432048" cy="432048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Rechteck 13"/>
          <p:cNvSpPr/>
          <p:nvPr/>
        </p:nvSpPr>
        <p:spPr>
          <a:xfrm>
            <a:off x="5508104" y="5229200"/>
            <a:ext cx="33123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000" dirty="0" smtClean="0"/>
              <a:t>Betrachtungsrahmen</a:t>
            </a:r>
            <a:endParaRPr lang="de-DE" sz="2000" dirty="0"/>
          </a:p>
        </p:txBody>
      </p:sp>
      <p:sp>
        <p:nvSpPr>
          <p:cNvPr id="16" name="Rechteck 15"/>
          <p:cNvSpPr/>
          <p:nvPr/>
        </p:nvSpPr>
        <p:spPr>
          <a:xfrm>
            <a:off x="2843808" y="2132856"/>
            <a:ext cx="288032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/>
          <p:cNvSpPr/>
          <p:nvPr/>
        </p:nvSpPr>
        <p:spPr>
          <a:xfrm>
            <a:off x="1979712" y="2564904"/>
            <a:ext cx="288032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/>
          <p:cNvSpPr/>
          <p:nvPr/>
        </p:nvSpPr>
        <p:spPr>
          <a:xfrm>
            <a:off x="2051720" y="4293096"/>
            <a:ext cx="288032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hteck 18"/>
          <p:cNvSpPr/>
          <p:nvPr/>
        </p:nvSpPr>
        <p:spPr>
          <a:xfrm>
            <a:off x="1907704" y="2564904"/>
            <a:ext cx="504056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 19"/>
          <p:cNvSpPr/>
          <p:nvPr/>
        </p:nvSpPr>
        <p:spPr>
          <a:xfrm>
            <a:off x="1752600" y="3143250"/>
            <a:ext cx="447675" cy="666750"/>
          </a:xfrm>
          <a:custGeom>
            <a:avLst/>
            <a:gdLst>
              <a:gd name="connsiteX0" fmla="*/ 314325 w 447675"/>
              <a:gd name="connsiteY0" fmla="*/ 0 h 666750"/>
              <a:gd name="connsiteX1" fmla="*/ 180975 w 447675"/>
              <a:gd name="connsiteY1" fmla="*/ 152400 h 666750"/>
              <a:gd name="connsiteX2" fmla="*/ 0 w 447675"/>
              <a:gd name="connsiteY2" fmla="*/ 190500 h 666750"/>
              <a:gd name="connsiteX3" fmla="*/ 9525 w 447675"/>
              <a:gd name="connsiteY3" fmla="*/ 228600 h 666750"/>
              <a:gd name="connsiteX4" fmla="*/ 104775 w 447675"/>
              <a:gd name="connsiteY4" fmla="*/ 590550 h 666750"/>
              <a:gd name="connsiteX5" fmla="*/ 361950 w 447675"/>
              <a:gd name="connsiteY5" fmla="*/ 666750 h 666750"/>
              <a:gd name="connsiteX6" fmla="*/ 447675 w 447675"/>
              <a:gd name="connsiteY6" fmla="*/ 514350 h 666750"/>
              <a:gd name="connsiteX7" fmla="*/ 314325 w 447675"/>
              <a:gd name="connsiteY7" fmla="*/ 0 h 666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7675" h="666750">
                <a:moveTo>
                  <a:pt x="314325" y="0"/>
                </a:moveTo>
                <a:lnTo>
                  <a:pt x="180975" y="152400"/>
                </a:lnTo>
                <a:lnTo>
                  <a:pt x="0" y="190500"/>
                </a:lnTo>
                <a:lnTo>
                  <a:pt x="9525" y="228600"/>
                </a:lnTo>
                <a:lnTo>
                  <a:pt x="104775" y="590550"/>
                </a:lnTo>
                <a:lnTo>
                  <a:pt x="361950" y="666750"/>
                </a:lnTo>
                <a:lnTo>
                  <a:pt x="447675" y="514350"/>
                </a:lnTo>
                <a:lnTo>
                  <a:pt x="314325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990600" y="6426200"/>
            <a:ext cx="5038725" cy="300038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Leitbild </a:t>
            </a:r>
            <a:r>
              <a:rPr lang="de-DE" altLang="de-DE" sz="1000" dirty="0" err="1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Riebeckplatz</a:t>
            </a:r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 </a:t>
            </a:r>
            <a:endParaRPr lang="de-DE" altLang="de-DE" sz="1400" dirty="0">
              <a:latin typeface="Arial" charset="0"/>
              <a:ea typeface="Osaka" pitchFamily="-112" charset="-128"/>
            </a:endParaRPr>
          </a:p>
        </p:txBody>
      </p:sp>
      <p:sp>
        <p:nvSpPr>
          <p:cNvPr id="15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2F1A7FC9-4BFE-4EF1-8AE5-4DDED7D0C99F}" type="datetime4">
              <a:rPr lang="de-DE" altLang="de-DE" sz="1000">
                <a:solidFill>
                  <a:srgbClr val="767878"/>
                </a:solidFill>
                <a:latin typeface="Arial" charset="0"/>
                <a:ea typeface="Osaka" pitchFamily="-112" charset="-128"/>
              </a:rPr>
              <a:pPr/>
              <a:t>11. März 2014</a:t>
            </a:fld>
            <a:endParaRPr lang="de-DE" altLang="de-DE" sz="1000" dirty="0">
              <a:solidFill>
                <a:srgbClr val="767878"/>
              </a:solidFill>
              <a:latin typeface="Arial" charset="0"/>
              <a:ea typeface="Osaka" pitchFamily="-112" charset="-128"/>
            </a:endParaRPr>
          </a:p>
        </p:txBody>
      </p:sp>
      <p:sp>
        <p:nvSpPr>
          <p:cNvPr id="21" name="Freihandform 20"/>
          <p:cNvSpPr/>
          <p:nvPr/>
        </p:nvSpPr>
        <p:spPr>
          <a:xfrm>
            <a:off x="2051720" y="1988840"/>
            <a:ext cx="447675" cy="666750"/>
          </a:xfrm>
          <a:custGeom>
            <a:avLst/>
            <a:gdLst>
              <a:gd name="connsiteX0" fmla="*/ 314325 w 447675"/>
              <a:gd name="connsiteY0" fmla="*/ 0 h 666750"/>
              <a:gd name="connsiteX1" fmla="*/ 180975 w 447675"/>
              <a:gd name="connsiteY1" fmla="*/ 152400 h 666750"/>
              <a:gd name="connsiteX2" fmla="*/ 0 w 447675"/>
              <a:gd name="connsiteY2" fmla="*/ 190500 h 666750"/>
              <a:gd name="connsiteX3" fmla="*/ 9525 w 447675"/>
              <a:gd name="connsiteY3" fmla="*/ 228600 h 666750"/>
              <a:gd name="connsiteX4" fmla="*/ 104775 w 447675"/>
              <a:gd name="connsiteY4" fmla="*/ 590550 h 666750"/>
              <a:gd name="connsiteX5" fmla="*/ 361950 w 447675"/>
              <a:gd name="connsiteY5" fmla="*/ 666750 h 666750"/>
              <a:gd name="connsiteX6" fmla="*/ 447675 w 447675"/>
              <a:gd name="connsiteY6" fmla="*/ 514350 h 666750"/>
              <a:gd name="connsiteX7" fmla="*/ 314325 w 447675"/>
              <a:gd name="connsiteY7" fmla="*/ 0 h 666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7675" h="666750">
                <a:moveTo>
                  <a:pt x="314325" y="0"/>
                </a:moveTo>
                <a:lnTo>
                  <a:pt x="180975" y="152400"/>
                </a:lnTo>
                <a:lnTo>
                  <a:pt x="0" y="190500"/>
                </a:lnTo>
                <a:lnTo>
                  <a:pt x="9525" y="228600"/>
                </a:lnTo>
                <a:lnTo>
                  <a:pt x="104775" y="590550"/>
                </a:lnTo>
                <a:lnTo>
                  <a:pt x="361950" y="666750"/>
                </a:lnTo>
                <a:lnTo>
                  <a:pt x="447675" y="514350"/>
                </a:lnTo>
                <a:lnTo>
                  <a:pt x="314325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reihandform 21"/>
          <p:cNvSpPr/>
          <p:nvPr/>
        </p:nvSpPr>
        <p:spPr>
          <a:xfrm>
            <a:off x="2627784" y="1700808"/>
            <a:ext cx="447675" cy="666750"/>
          </a:xfrm>
          <a:custGeom>
            <a:avLst/>
            <a:gdLst>
              <a:gd name="connsiteX0" fmla="*/ 314325 w 447675"/>
              <a:gd name="connsiteY0" fmla="*/ 0 h 666750"/>
              <a:gd name="connsiteX1" fmla="*/ 180975 w 447675"/>
              <a:gd name="connsiteY1" fmla="*/ 152400 h 666750"/>
              <a:gd name="connsiteX2" fmla="*/ 0 w 447675"/>
              <a:gd name="connsiteY2" fmla="*/ 190500 h 666750"/>
              <a:gd name="connsiteX3" fmla="*/ 9525 w 447675"/>
              <a:gd name="connsiteY3" fmla="*/ 228600 h 666750"/>
              <a:gd name="connsiteX4" fmla="*/ 104775 w 447675"/>
              <a:gd name="connsiteY4" fmla="*/ 590550 h 666750"/>
              <a:gd name="connsiteX5" fmla="*/ 361950 w 447675"/>
              <a:gd name="connsiteY5" fmla="*/ 666750 h 666750"/>
              <a:gd name="connsiteX6" fmla="*/ 447675 w 447675"/>
              <a:gd name="connsiteY6" fmla="*/ 514350 h 666750"/>
              <a:gd name="connsiteX7" fmla="*/ 314325 w 447675"/>
              <a:gd name="connsiteY7" fmla="*/ 0 h 666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7675" h="666750">
                <a:moveTo>
                  <a:pt x="314325" y="0"/>
                </a:moveTo>
                <a:lnTo>
                  <a:pt x="180975" y="152400"/>
                </a:lnTo>
                <a:lnTo>
                  <a:pt x="0" y="190500"/>
                </a:lnTo>
                <a:lnTo>
                  <a:pt x="9525" y="228600"/>
                </a:lnTo>
                <a:lnTo>
                  <a:pt x="104775" y="590550"/>
                </a:lnTo>
                <a:lnTo>
                  <a:pt x="361950" y="666750"/>
                </a:lnTo>
                <a:lnTo>
                  <a:pt x="447675" y="514350"/>
                </a:lnTo>
                <a:lnTo>
                  <a:pt x="314325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Freihandform 22"/>
          <p:cNvSpPr/>
          <p:nvPr/>
        </p:nvSpPr>
        <p:spPr>
          <a:xfrm>
            <a:off x="1979712" y="3645024"/>
            <a:ext cx="447675" cy="666750"/>
          </a:xfrm>
          <a:custGeom>
            <a:avLst/>
            <a:gdLst>
              <a:gd name="connsiteX0" fmla="*/ 314325 w 447675"/>
              <a:gd name="connsiteY0" fmla="*/ 0 h 666750"/>
              <a:gd name="connsiteX1" fmla="*/ 180975 w 447675"/>
              <a:gd name="connsiteY1" fmla="*/ 152400 h 666750"/>
              <a:gd name="connsiteX2" fmla="*/ 0 w 447675"/>
              <a:gd name="connsiteY2" fmla="*/ 190500 h 666750"/>
              <a:gd name="connsiteX3" fmla="*/ 9525 w 447675"/>
              <a:gd name="connsiteY3" fmla="*/ 228600 h 666750"/>
              <a:gd name="connsiteX4" fmla="*/ 104775 w 447675"/>
              <a:gd name="connsiteY4" fmla="*/ 590550 h 666750"/>
              <a:gd name="connsiteX5" fmla="*/ 361950 w 447675"/>
              <a:gd name="connsiteY5" fmla="*/ 666750 h 666750"/>
              <a:gd name="connsiteX6" fmla="*/ 447675 w 447675"/>
              <a:gd name="connsiteY6" fmla="*/ 514350 h 666750"/>
              <a:gd name="connsiteX7" fmla="*/ 314325 w 447675"/>
              <a:gd name="connsiteY7" fmla="*/ 0 h 666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7675" h="666750">
                <a:moveTo>
                  <a:pt x="314325" y="0"/>
                </a:moveTo>
                <a:lnTo>
                  <a:pt x="180975" y="152400"/>
                </a:lnTo>
                <a:lnTo>
                  <a:pt x="0" y="190500"/>
                </a:lnTo>
                <a:lnTo>
                  <a:pt x="9525" y="228600"/>
                </a:lnTo>
                <a:lnTo>
                  <a:pt x="104775" y="590550"/>
                </a:lnTo>
                <a:lnTo>
                  <a:pt x="361950" y="666750"/>
                </a:lnTo>
                <a:lnTo>
                  <a:pt x="447675" y="514350"/>
                </a:lnTo>
                <a:lnTo>
                  <a:pt x="314325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Freihandform 23"/>
          <p:cNvSpPr/>
          <p:nvPr/>
        </p:nvSpPr>
        <p:spPr>
          <a:xfrm>
            <a:off x="1763688" y="2780928"/>
            <a:ext cx="447675" cy="666750"/>
          </a:xfrm>
          <a:custGeom>
            <a:avLst/>
            <a:gdLst>
              <a:gd name="connsiteX0" fmla="*/ 314325 w 447675"/>
              <a:gd name="connsiteY0" fmla="*/ 0 h 666750"/>
              <a:gd name="connsiteX1" fmla="*/ 180975 w 447675"/>
              <a:gd name="connsiteY1" fmla="*/ 152400 h 666750"/>
              <a:gd name="connsiteX2" fmla="*/ 0 w 447675"/>
              <a:gd name="connsiteY2" fmla="*/ 190500 h 666750"/>
              <a:gd name="connsiteX3" fmla="*/ 9525 w 447675"/>
              <a:gd name="connsiteY3" fmla="*/ 228600 h 666750"/>
              <a:gd name="connsiteX4" fmla="*/ 104775 w 447675"/>
              <a:gd name="connsiteY4" fmla="*/ 590550 h 666750"/>
              <a:gd name="connsiteX5" fmla="*/ 361950 w 447675"/>
              <a:gd name="connsiteY5" fmla="*/ 666750 h 666750"/>
              <a:gd name="connsiteX6" fmla="*/ 447675 w 447675"/>
              <a:gd name="connsiteY6" fmla="*/ 514350 h 666750"/>
              <a:gd name="connsiteX7" fmla="*/ 314325 w 447675"/>
              <a:gd name="connsiteY7" fmla="*/ 0 h 666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7675" h="666750">
                <a:moveTo>
                  <a:pt x="314325" y="0"/>
                </a:moveTo>
                <a:lnTo>
                  <a:pt x="180975" y="152400"/>
                </a:lnTo>
                <a:lnTo>
                  <a:pt x="0" y="190500"/>
                </a:lnTo>
                <a:lnTo>
                  <a:pt x="9525" y="228600"/>
                </a:lnTo>
                <a:lnTo>
                  <a:pt x="104775" y="590550"/>
                </a:lnTo>
                <a:lnTo>
                  <a:pt x="361950" y="666750"/>
                </a:lnTo>
                <a:lnTo>
                  <a:pt x="447675" y="514350"/>
                </a:lnTo>
                <a:lnTo>
                  <a:pt x="314325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68902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11" t="5159" r="1554" b="2180"/>
          <a:stretch>
            <a:fillRect/>
          </a:stretch>
        </p:blipFill>
        <p:spPr bwMode="auto">
          <a:xfrm>
            <a:off x="179512" y="116632"/>
            <a:ext cx="4464496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Rechteck 39"/>
          <p:cNvSpPr/>
          <p:nvPr/>
        </p:nvSpPr>
        <p:spPr>
          <a:xfrm>
            <a:off x="1979712" y="3761656"/>
            <a:ext cx="28803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Untertitel 2"/>
          <p:cNvSpPr>
            <a:spLocks noGrp="1"/>
          </p:cNvSpPr>
          <p:nvPr>
            <p:ph type="subTitle" idx="1"/>
          </p:nvPr>
        </p:nvSpPr>
        <p:spPr>
          <a:xfrm>
            <a:off x="4821835" y="44624"/>
            <a:ext cx="4070645" cy="6525345"/>
          </a:xfrm>
        </p:spPr>
        <p:txBody>
          <a:bodyPr>
            <a:normAutofit/>
          </a:bodyPr>
          <a:lstStyle/>
          <a:p>
            <a:pPr algn="l"/>
            <a:endParaRPr lang="de-DE" sz="2200" dirty="0" smtClean="0">
              <a:solidFill>
                <a:schemeClr val="tx1"/>
              </a:solidFill>
            </a:endParaRPr>
          </a:p>
          <a:p>
            <a:pPr marL="800100" lvl="1" indent="-342900" algn="l">
              <a:buFontTx/>
              <a:buChar char="-"/>
            </a:pPr>
            <a:endParaRPr lang="de-DE" sz="1800" dirty="0" smtClean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 smtClean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 smtClean="0">
              <a:solidFill>
                <a:schemeClr val="tx1"/>
              </a:solidFill>
            </a:endParaRPr>
          </a:p>
          <a:p>
            <a:pPr algn="l"/>
            <a:endParaRPr lang="de-DE" sz="1900" dirty="0">
              <a:solidFill>
                <a:schemeClr val="tx1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6551712" y="3276273"/>
            <a:ext cx="2592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/>
              <a:t>Teilbereich für vorhabenbezogene Bebauungsplanung</a:t>
            </a:r>
            <a:endParaRPr lang="de-DE" sz="1600" dirty="0"/>
          </a:p>
        </p:txBody>
      </p:sp>
      <p:cxnSp>
        <p:nvCxnSpPr>
          <p:cNvPr id="16" name="Gerade Verbindung 15"/>
          <p:cNvCxnSpPr/>
          <p:nvPr/>
        </p:nvCxnSpPr>
        <p:spPr>
          <a:xfrm>
            <a:off x="2699792" y="1457400"/>
            <a:ext cx="0" cy="182758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17"/>
          <p:cNvCxnSpPr/>
          <p:nvPr/>
        </p:nvCxnSpPr>
        <p:spPr>
          <a:xfrm flipH="1">
            <a:off x="2987824" y="3573016"/>
            <a:ext cx="57606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 Verbindung 23"/>
          <p:cNvCxnSpPr/>
          <p:nvPr/>
        </p:nvCxnSpPr>
        <p:spPr>
          <a:xfrm>
            <a:off x="2699792" y="4049688"/>
            <a:ext cx="0" cy="187220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25"/>
          <p:cNvCxnSpPr/>
          <p:nvPr/>
        </p:nvCxnSpPr>
        <p:spPr>
          <a:xfrm flipH="1">
            <a:off x="1907704" y="3573016"/>
            <a:ext cx="49567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feld 26"/>
          <p:cNvSpPr txBox="1"/>
          <p:nvPr/>
        </p:nvSpPr>
        <p:spPr>
          <a:xfrm>
            <a:off x="1835696" y="1529408"/>
            <a:ext cx="792088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5400" dirty="0" smtClean="0">
                <a:solidFill>
                  <a:srgbClr val="FF0000"/>
                </a:solidFill>
              </a:rPr>
              <a:t>A</a:t>
            </a:r>
            <a:endParaRPr lang="de-DE" sz="5400" dirty="0">
              <a:solidFill>
                <a:srgbClr val="FF0000"/>
              </a:solidFill>
            </a:endParaRPr>
          </a:p>
        </p:txBody>
      </p:sp>
      <p:sp>
        <p:nvSpPr>
          <p:cNvPr id="28" name="Textfeld 27"/>
          <p:cNvSpPr txBox="1"/>
          <p:nvPr/>
        </p:nvSpPr>
        <p:spPr>
          <a:xfrm>
            <a:off x="2771800" y="1529408"/>
            <a:ext cx="64807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5400" dirty="0" smtClean="0">
                <a:solidFill>
                  <a:srgbClr val="FF0000"/>
                </a:solidFill>
              </a:rPr>
              <a:t>B</a:t>
            </a:r>
            <a:endParaRPr lang="de-DE" sz="5400" dirty="0">
              <a:solidFill>
                <a:srgbClr val="FF0000"/>
              </a:solidFill>
            </a:endParaRPr>
          </a:p>
        </p:txBody>
      </p:sp>
      <p:sp>
        <p:nvSpPr>
          <p:cNvPr id="29" name="Textfeld 28"/>
          <p:cNvSpPr txBox="1"/>
          <p:nvPr/>
        </p:nvSpPr>
        <p:spPr>
          <a:xfrm>
            <a:off x="1835696" y="3833664"/>
            <a:ext cx="7920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400" dirty="0" smtClean="0">
                <a:solidFill>
                  <a:srgbClr val="FF0000"/>
                </a:solidFill>
              </a:rPr>
              <a:t>D</a:t>
            </a:r>
            <a:endParaRPr lang="de-DE" sz="5400" dirty="0">
              <a:solidFill>
                <a:srgbClr val="FF0000"/>
              </a:solidFill>
            </a:endParaRPr>
          </a:p>
        </p:txBody>
      </p:sp>
      <p:sp>
        <p:nvSpPr>
          <p:cNvPr id="30" name="Textfeld 29"/>
          <p:cNvSpPr txBox="1"/>
          <p:nvPr/>
        </p:nvSpPr>
        <p:spPr>
          <a:xfrm>
            <a:off x="2771800" y="3861048"/>
            <a:ext cx="7920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400" dirty="0" smtClean="0">
                <a:solidFill>
                  <a:srgbClr val="FF0000"/>
                </a:solidFill>
              </a:rPr>
              <a:t>C</a:t>
            </a:r>
            <a:endParaRPr lang="de-DE" sz="5400" dirty="0">
              <a:solidFill>
                <a:srgbClr val="FF0000"/>
              </a:solidFill>
            </a:endParaRPr>
          </a:p>
        </p:txBody>
      </p:sp>
      <p:sp>
        <p:nvSpPr>
          <p:cNvPr id="31" name="Textfeld 30"/>
          <p:cNvSpPr txBox="1"/>
          <p:nvPr/>
        </p:nvSpPr>
        <p:spPr>
          <a:xfrm>
            <a:off x="5148064" y="3204265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400" dirty="0" smtClean="0">
                <a:solidFill>
                  <a:srgbClr val="FF0000"/>
                </a:solidFill>
              </a:rPr>
              <a:t>A</a:t>
            </a:r>
            <a:endParaRPr lang="de-DE" sz="5400" dirty="0">
              <a:solidFill>
                <a:srgbClr val="FF0000"/>
              </a:solidFill>
            </a:endParaRPr>
          </a:p>
        </p:txBody>
      </p:sp>
      <p:sp>
        <p:nvSpPr>
          <p:cNvPr id="37" name="Rechteck 36"/>
          <p:cNvSpPr/>
          <p:nvPr/>
        </p:nvSpPr>
        <p:spPr>
          <a:xfrm>
            <a:off x="5220072" y="4356393"/>
            <a:ext cx="504056" cy="432048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Rechteck 37"/>
          <p:cNvSpPr/>
          <p:nvPr/>
        </p:nvSpPr>
        <p:spPr>
          <a:xfrm>
            <a:off x="6516216" y="4212377"/>
            <a:ext cx="22322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/>
              <a:t>B-Planbereich Verwaltungsstandort</a:t>
            </a:r>
            <a:endParaRPr lang="de-DE" sz="1600" dirty="0"/>
          </a:p>
        </p:txBody>
      </p:sp>
      <p:sp>
        <p:nvSpPr>
          <p:cNvPr id="39" name="Rechteck 38"/>
          <p:cNvSpPr/>
          <p:nvPr/>
        </p:nvSpPr>
        <p:spPr>
          <a:xfrm>
            <a:off x="2843808" y="2465512"/>
            <a:ext cx="28803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Rechteck 40"/>
          <p:cNvSpPr/>
          <p:nvPr/>
        </p:nvSpPr>
        <p:spPr>
          <a:xfrm>
            <a:off x="1907704" y="3041576"/>
            <a:ext cx="279648" cy="2076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Rechteck 41"/>
          <p:cNvSpPr/>
          <p:nvPr/>
        </p:nvSpPr>
        <p:spPr>
          <a:xfrm>
            <a:off x="5004048" y="980728"/>
            <a:ext cx="40324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b="1" dirty="0" smtClean="0"/>
              <a:t>2. Aufstellungsbeschluss B-Plan Stadteingang </a:t>
            </a:r>
            <a:r>
              <a:rPr lang="de-DE" sz="1600" b="1" dirty="0" err="1" smtClean="0"/>
              <a:t>Riebeckplatz</a:t>
            </a:r>
            <a:endParaRPr lang="de-DE" sz="1600" b="1" dirty="0" smtClean="0"/>
          </a:p>
          <a:p>
            <a:r>
              <a:rPr lang="de-DE" sz="1600" dirty="0" smtClean="0"/>
              <a:t>Geplant wird ein Verwaltungsgebäude für 400 bis 600 Mitarbeiter innerhalb eines von der Städtebauwerkstatt definierten und vom Stadtrat beschlossenen städtebaulichen Leitbildes</a:t>
            </a:r>
            <a:endParaRPr lang="de-DE" sz="1600" dirty="0"/>
          </a:p>
        </p:txBody>
      </p:sp>
      <p:sp>
        <p:nvSpPr>
          <p:cNvPr id="20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2F1A7FC9-4BFE-4EF1-8AE5-4DDED7D0C99F}" type="datetime4">
              <a:rPr lang="de-DE" altLang="de-DE" sz="1000">
                <a:solidFill>
                  <a:srgbClr val="767878"/>
                </a:solidFill>
                <a:latin typeface="Arial" charset="0"/>
                <a:ea typeface="Osaka" pitchFamily="-112" charset="-128"/>
              </a:rPr>
              <a:pPr/>
              <a:t>11. März 2014</a:t>
            </a:fld>
            <a:endParaRPr lang="de-DE" altLang="de-DE" sz="1000" dirty="0">
              <a:solidFill>
                <a:srgbClr val="767878"/>
              </a:solidFill>
              <a:latin typeface="Arial" charset="0"/>
              <a:ea typeface="Osaka" pitchFamily="-112" charset="-128"/>
            </a:endParaRPr>
          </a:p>
        </p:txBody>
      </p:sp>
      <p:sp>
        <p:nvSpPr>
          <p:cNvPr id="22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990600" y="6426200"/>
            <a:ext cx="5038725" cy="300038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Leitbild </a:t>
            </a:r>
            <a:r>
              <a:rPr lang="de-DE" altLang="de-DE" sz="1000" dirty="0" err="1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Riebeckplatz</a:t>
            </a:r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 </a:t>
            </a:r>
            <a:endParaRPr lang="de-DE" altLang="de-DE" sz="1400" dirty="0">
              <a:latin typeface="Arial" charset="0"/>
              <a:ea typeface="Osaka" pitchFamily="-11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902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11" t="5159" r="1554" b="2180"/>
          <a:stretch>
            <a:fillRect/>
          </a:stretch>
        </p:blipFill>
        <p:spPr bwMode="auto">
          <a:xfrm>
            <a:off x="179512" y="116632"/>
            <a:ext cx="4464496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Rechteck 39"/>
          <p:cNvSpPr/>
          <p:nvPr/>
        </p:nvSpPr>
        <p:spPr>
          <a:xfrm>
            <a:off x="1979712" y="3761656"/>
            <a:ext cx="28803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Untertitel 2"/>
          <p:cNvSpPr>
            <a:spLocks noGrp="1"/>
          </p:cNvSpPr>
          <p:nvPr>
            <p:ph type="subTitle" idx="1"/>
          </p:nvPr>
        </p:nvSpPr>
        <p:spPr>
          <a:xfrm>
            <a:off x="4821835" y="44624"/>
            <a:ext cx="4070645" cy="6525345"/>
          </a:xfrm>
        </p:spPr>
        <p:txBody>
          <a:bodyPr>
            <a:normAutofit/>
          </a:bodyPr>
          <a:lstStyle/>
          <a:p>
            <a:pPr algn="l"/>
            <a:endParaRPr lang="de-DE" sz="2200" dirty="0" smtClean="0">
              <a:solidFill>
                <a:schemeClr val="tx1"/>
              </a:solidFill>
            </a:endParaRPr>
          </a:p>
          <a:p>
            <a:pPr marL="800100" lvl="1" indent="-342900" algn="l">
              <a:buFontTx/>
              <a:buChar char="-"/>
            </a:pPr>
            <a:endParaRPr lang="de-DE" sz="1800" dirty="0" smtClean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 smtClean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 smtClean="0">
              <a:solidFill>
                <a:schemeClr val="tx1"/>
              </a:solidFill>
            </a:endParaRPr>
          </a:p>
          <a:p>
            <a:pPr algn="l"/>
            <a:endParaRPr lang="de-DE" sz="1900" dirty="0">
              <a:solidFill>
                <a:schemeClr val="tx1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6012160" y="3501008"/>
            <a:ext cx="25922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/>
              <a:t>Wettbewerbsgebiet</a:t>
            </a:r>
            <a:endParaRPr lang="de-DE" sz="1600" dirty="0"/>
          </a:p>
        </p:txBody>
      </p:sp>
      <p:sp>
        <p:nvSpPr>
          <p:cNvPr id="39" name="Rechteck 38"/>
          <p:cNvSpPr/>
          <p:nvPr/>
        </p:nvSpPr>
        <p:spPr>
          <a:xfrm>
            <a:off x="2843808" y="2465512"/>
            <a:ext cx="28803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Rechteck 40"/>
          <p:cNvSpPr/>
          <p:nvPr/>
        </p:nvSpPr>
        <p:spPr>
          <a:xfrm>
            <a:off x="1907704" y="3041576"/>
            <a:ext cx="279648" cy="2076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2" name="Rechteck 41"/>
          <p:cNvSpPr/>
          <p:nvPr/>
        </p:nvSpPr>
        <p:spPr>
          <a:xfrm>
            <a:off x="5004048" y="980728"/>
            <a:ext cx="4032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b="1" dirty="0" smtClean="0"/>
              <a:t>3. Realisierungswettbewerb</a:t>
            </a:r>
          </a:p>
          <a:p>
            <a:r>
              <a:rPr lang="de-DE" sz="1600" dirty="0" smtClean="0"/>
              <a:t>Auslobung eines Realisierungswettbewerbs für ein Verwaltungsgebäude auf Grundlage des Ergebnisses der Städtebaulichen Werkstatt</a:t>
            </a:r>
            <a:endParaRPr lang="de-DE" sz="1600" dirty="0"/>
          </a:p>
        </p:txBody>
      </p:sp>
      <p:sp>
        <p:nvSpPr>
          <p:cNvPr id="20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2F1A7FC9-4BFE-4EF1-8AE5-4DDED7D0C99F}" type="datetime4">
              <a:rPr lang="de-DE" altLang="de-DE" sz="1000">
                <a:solidFill>
                  <a:srgbClr val="767878"/>
                </a:solidFill>
                <a:latin typeface="Arial" charset="0"/>
                <a:ea typeface="Osaka" pitchFamily="-112" charset="-128"/>
              </a:rPr>
              <a:pPr/>
              <a:t>11. März 2014</a:t>
            </a:fld>
            <a:endParaRPr lang="de-DE" altLang="de-DE" sz="1000" dirty="0">
              <a:solidFill>
                <a:srgbClr val="767878"/>
              </a:solidFill>
              <a:latin typeface="Arial" charset="0"/>
              <a:ea typeface="Osaka" pitchFamily="-112" charset="-128"/>
            </a:endParaRPr>
          </a:p>
        </p:txBody>
      </p:sp>
      <p:sp>
        <p:nvSpPr>
          <p:cNvPr id="22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990600" y="6426200"/>
            <a:ext cx="5038725" cy="300038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Leitbild </a:t>
            </a:r>
            <a:r>
              <a:rPr lang="de-DE" altLang="de-DE" sz="1000" dirty="0" err="1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Riebeckplatz</a:t>
            </a:r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 </a:t>
            </a:r>
            <a:endParaRPr lang="de-DE" altLang="de-DE" sz="1400" dirty="0">
              <a:latin typeface="Arial" charset="0"/>
              <a:ea typeface="Osaka" pitchFamily="-112" charset="-128"/>
            </a:endParaRPr>
          </a:p>
        </p:txBody>
      </p:sp>
      <p:sp>
        <p:nvSpPr>
          <p:cNvPr id="23" name="Freihandform 22"/>
          <p:cNvSpPr/>
          <p:nvPr/>
        </p:nvSpPr>
        <p:spPr bwMode="auto">
          <a:xfrm>
            <a:off x="1771650" y="2533650"/>
            <a:ext cx="571500" cy="838200"/>
          </a:xfrm>
          <a:custGeom>
            <a:avLst/>
            <a:gdLst>
              <a:gd name="connsiteX0" fmla="*/ 409575 w 571500"/>
              <a:gd name="connsiteY0" fmla="*/ 0 h 838200"/>
              <a:gd name="connsiteX1" fmla="*/ 200025 w 571500"/>
              <a:gd name="connsiteY1" fmla="*/ 66675 h 838200"/>
              <a:gd name="connsiteX2" fmla="*/ 285750 w 571500"/>
              <a:gd name="connsiteY2" fmla="*/ 352425 h 838200"/>
              <a:gd name="connsiteX3" fmla="*/ 0 w 571500"/>
              <a:gd name="connsiteY3" fmla="*/ 466725 h 838200"/>
              <a:gd name="connsiteX4" fmla="*/ 95250 w 571500"/>
              <a:gd name="connsiteY4" fmla="*/ 819150 h 838200"/>
              <a:gd name="connsiteX5" fmla="*/ 542925 w 571500"/>
              <a:gd name="connsiteY5" fmla="*/ 838200 h 838200"/>
              <a:gd name="connsiteX6" fmla="*/ 571500 w 571500"/>
              <a:gd name="connsiteY6" fmla="*/ 619125 h 838200"/>
              <a:gd name="connsiteX7" fmla="*/ 514350 w 571500"/>
              <a:gd name="connsiteY7" fmla="*/ 333375 h 838200"/>
              <a:gd name="connsiteX8" fmla="*/ 409575 w 571500"/>
              <a:gd name="connsiteY8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71500" h="838200">
                <a:moveTo>
                  <a:pt x="409575" y="0"/>
                </a:moveTo>
                <a:lnTo>
                  <a:pt x="200025" y="66675"/>
                </a:lnTo>
                <a:lnTo>
                  <a:pt x="285750" y="352425"/>
                </a:lnTo>
                <a:lnTo>
                  <a:pt x="0" y="466725"/>
                </a:lnTo>
                <a:lnTo>
                  <a:pt x="95250" y="819150"/>
                </a:lnTo>
                <a:lnTo>
                  <a:pt x="542925" y="838200"/>
                </a:lnTo>
                <a:lnTo>
                  <a:pt x="571500" y="619125"/>
                </a:lnTo>
                <a:lnTo>
                  <a:pt x="514350" y="333375"/>
                </a:lnTo>
                <a:lnTo>
                  <a:pt x="409575" y="0"/>
                </a:lnTo>
                <a:close/>
              </a:path>
            </a:pathLst>
          </a:cu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heSansOsF SemiBold" pitchFamily="16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25" name="Freihandform 24"/>
          <p:cNvSpPr/>
          <p:nvPr/>
        </p:nvSpPr>
        <p:spPr bwMode="auto">
          <a:xfrm>
            <a:off x="5076056" y="3212976"/>
            <a:ext cx="571500" cy="838200"/>
          </a:xfrm>
          <a:custGeom>
            <a:avLst/>
            <a:gdLst>
              <a:gd name="connsiteX0" fmla="*/ 409575 w 571500"/>
              <a:gd name="connsiteY0" fmla="*/ 0 h 838200"/>
              <a:gd name="connsiteX1" fmla="*/ 200025 w 571500"/>
              <a:gd name="connsiteY1" fmla="*/ 66675 h 838200"/>
              <a:gd name="connsiteX2" fmla="*/ 285750 w 571500"/>
              <a:gd name="connsiteY2" fmla="*/ 352425 h 838200"/>
              <a:gd name="connsiteX3" fmla="*/ 0 w 571500"/>
              <a:gd name="connsiteY3" fmla="*/ 466725 h 838200"/>
              <a:gd name="connsiteX4" fmla="*/ 95250 w 571500"/>
              <a:gd name="connsiteY4" fmla="*/ 819150 h 838200"/>
              <a:gd name="connsiteX5" fmla="*/ 542925 w 571500"/>
              <a:gd name="connsiteY5" fmla="*/ 838200 h 838200"/>
              <a:gd name="connsiteX6" fmla="*/ 571500 w 571500"/>
              <a:gd name="connsiteY6" fmla="*/ 619125 h 838200"/>
              <a:gd name="connsiteX7" fmla="*/ 514350 w 571500"/>
              <a:gd name="connsiteY7" fmla="*/ 333375 h 838200"/>
              <a:gd name="connsiteX8" fmla="*/ 409575 w 571500"/>
              <a:gd name="connsiteY8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71500" h="838200">
                <a:moveTo>
                  <a:pt x="409575" y="0"/>
                </a:moveTo>
                <a:lnTo>
                  <a:pt x="200025" y="66675"/>
                </a:lnTo>
                <a:lnTo>
                  <a:pt x="285750" y="352425"/>
                </a:lnTo>
                <a:lnTo>
                  <a:pt x="0" y="466725"/>
                </a:lnTo>
                <a:lnTo>
                  <a:pt x="95250" y="819150"/>
                </a:lnTo>
                <a:lnTo>
                  <a:pt x="542925" y="838200"/>
                </a:lnTo>
                <a:lnTo>
                  <a:pt x="571500" y="619125"/>
                </a:lnTo>
                <a:lnTo>
                  <a:pt x="514350" y="333375"/>
                </a:lnTo>
                <a:lnTo>
                  <a:pt x="409575" y="0"/>
                </a:lnTo>
                <a:close/>
              </a:path>
            </a:pathLst>
          </a:cu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heSansOsF SemiBold" pitchFamily="16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32" name="Rechteck 31"/>
          <p:cNvSpPr/>
          <p:nvPr/>
        </p:nvSpPr>
        <p:spPr>
          <a:xfrm>
            <a:off x="2843808" y="2132856"/>
            <a:ext cx="288032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Freihandform 33"/>
          <p:cNvSpPr/>
          <p:nvPr/>
        </p:nvSpPr>
        <p:spPr>
          <a:xfrm>
            <a:off x="2051720" y="1988840"/>
            <a:ext cx="447675" cy="504056"/>
          </a:xfrm>
          <a:custGeom>
            <a:avLst/>
            <a:gdLst>
              <a:gd name="connsiteX0" fmla="*/ 314325 w 447675"/>
              <a:gd name="connsiteY0" fmla="*/ 0 h 666750"/>
              <a:gd name="connsiteX1" fmla="*/ 180975 w 447675"/>
              <a:gd name="connsiteY1" fmla="*/ 152400 h 666750"/>
              <a:gd name="connsiteX2" fmla="*/ 0 w 447675"/>
              <a:gd name="connsiteY2" fmla="*/ 190500 h 666750"/>
              <a:gd name="connsiteX3" fmla="*/ 9525 w 447675"/>
              <a:gd name="connsiteY3" fmla="*/ 228600 h 666750"/>
              <a:gd name="connsiteX4" fmla="*/ 104775 w 447675"/>
              <a:gd name="connsiteY4" fmla="*/ 590550 h 666750"/>
              <a:gd name="connsiteX5" fmla="*/ 361950 w 447675"/>
              <a:gd name="connsiteY5" fmla="*/ 666750 h 666750"/>
              <a:gd name="connsiteX6" fmla="*/ 447675 w 447675"/>
              <a:gd name="connsiteY6" fmla="*/ 514350 h 666750"/>
              <a:gd name="connsiteX7" fmla="*/ 314325 w 447675"/>
              <a:gd name="connsiteY7" fmla="*/ 0 h 666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7675" h="666750">
                <a:moveTo>
                  <a:pt x="314325" y="0"/>
                </a:moveTo>
                <a:lnTo>
                  <a:pt x="180975" y="152400"/>
                </a:lnTo>
                <a:lnTo>
                  <a:pt x="0" y="190500"/>
                </a:lnTo>
                <a:lnTo>
                  <a:pt x="9525" y="228600"/>
                </a:lnTo>
                <a:lnTo>
                  <a:pt x="104775" y="590550"/>
                </a:lnTo>
                <a:lnTo>
                  <a:pt x="361950" y="666750"/>
                </a:lnTo>
                <a:lnTo>
                  <a:pt x="447675" y="514350"/>
                </a:lnTo>
                <a:lnTo>
                  <a:pt x="314325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reihandform 35"/>
          <p:cNvSpPr/>
          <p:nvPr/>
        </p:nvSpPr>
        <p:spPr>
          <a:xfrm>
            <a:off x="2555776" y="1772816"/>
            <a:ext cx="447675" cy="504056"/>
          </a:xfrm>
          <a:custGeom>
            <a:avLst/>
            <a:gdLst>
              <a:gd name="connsiteX0" fmla="*/ 314325 w 447675"/>
              <a:gd name="connsiteY0" fmla="*/ 0 h 666750"/>
              <a:gd name="connsiteX1" fmla="*/ 180975 w 447675"/>
              <a:gd name="connsiteY1" fmla="*/ 152400 h 666750"/>
              <a:gd name="connsiteX2" fmla="*/ 0 w 447675"/>
              <a:gd name="connsiteY2" fmla="*/ 190500 h 666750"/>
              <a:gd name="connsiteX3" fmla="*/ 9525 w 447675"/>
              <a:gd name="connsiteY3" fmla="*/ 228600 h 666750"/>
              <a:gd name="connsiteX4" fmla="*/ 104775 w 447675"/>
              <a:gd name="connsiteY4" fmla="*/ 590550 h 666750"/>
              <a:gd name="connsiteX5" fmla="*/ 361950 w 447675"/>
              <a:gd name="connsiteY5" fmla="*/ 666750 h 666750"/>
              <a:gd name="connsiteX6" fmla="*/ 447675 w 447675"/>
              <a:gd name="connsiteY6" fmla="*/ 514350 h 666750"/>
              <a:gd name="connsiteX7" fmla="*/ 314325 w 447675"/>
              <a:gd name="connsiteY7" fmla="*/ 0 h 666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7675" h="666750">
                <a:moveTo>
                  <a:pt x="314325" y="0"/>
                </a:moveTo>
                <a:lnTo>
                  <a:pt x="180975" y="152400"/>
                </a:lnTo>
                <a:lnTo>
                  <a:pt x="0" y="190500"/>
                </a:lnTo>
                <a:lnTo>
                  <a:pt x="9525" y="228600"/>
                </a:lnTo>
                <a:lnTo>
                  <a:pt x="104775" y="590550"/>
                </a:lnTo>
                <a:lnTo>
                  <a:pt x="361950" y="666750"/>
                </a:lnTo>
                <a:lnTo>
                  <a:pt x="447675" y="514350"/>
                </a:lnTo>
                <a:lnTo>
                  <a:pt x="314325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68902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95536" y="332656"/>
            <a:ext cx="6480720" cy="504056"/>
          </a:xfrm>
        </p:spPr>
        <p:txBody>
          <a:bodyPr>
            <a:normAutofit/>
          </a:bodyPr>
          <a:lstStyle/>
          <a:p>
            <a:pPr algn="l"/>
            <a:r>
              <a:rPr lang="de-DE" sz="2000" dirty="0" smtClean="0">
                <a:solidFill>
                  <a:schemeClr val="tx1"/>
                </a:solidFill>
              </a:rPr>
              <a:t>3. Entwurf Zeitschiene</a:t>
            </a:r>
          </a:p>
          <a:p>
            <a:pPr algn="l"/>
            <a:endParaRPr lang="de-DE" sz="2200" dirty="0" smtClean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 smtClean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 smtClean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 smtClean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 smtClean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 smtClean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endParaRPr lang="de-DE" sz="2200" dirty="0" smtClean="0">
              <a:solidFill>
                <a:schemeClr val="tx1"/>
              </a:solidFill>
            </a:endParaRPr>
          </a:p>
          <a:p>
            <a:pPr algn="l"/>
            <a:endParaRPr lang="de-DE" sz="2200" dirty="0">
              <a:solidFill>
                <a:schemeClr val="tx1"/>
              </a:solidFill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71488" y="15970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Untertitel 2"/>
          <p:cNvSpPr txBox="1">
            <a:spLocks/>
          </p:cNvSpPr>
          <p:nvPr/>
        </p:nvSpPr>
        <p:spPr>
          <a:xfrm>
            <a:off x="395536" y="1052736"/>
            <a:ext cx="8064896" cy="52565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de-DE" sz="1600" dirty="0" smtClean="0"/>
              <a:t>April 2014 	öffentliche Auftaktveranstaltung für Bürgerbeteiligung 			zur Aufgabenstellung, Einbeziehung Gestaltungsbeirat 			in Prozess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de-DE" sz="1600" dirty="0" smtClean="0"/>
              <a:t>Mai </a:t>
            </a:r>
            <a:r>
              <a:rPr lang="de-DE" sz="1600" dirty="0" smtClean="0"/>
              <a:t>2014		Auswertung Bürgerbeteiligung und Formulierung 				Aufgabenstellung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de-DE" sz="1600" dirty="0" smtClean="0"/>
              <a:t>Juni 2014 	Durchführung </a:t>
            </a:r>
            <a:r>
              <a:rPr kumimoji="0" lang="de-DE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Städtebauwerkstatt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de-DE" sz="1600" dirty="0" smtClean="0"/>
              <a:t>Juni 2014 	Startschuss für </a:t>
            </a:r>
            <a:r>
              <a:rPr lang="de-DE" sz="1600" dirty="0" smtClean="0"/>
              <a:t>B-Planverfahren A </a:t>
            </a:r>
            <a:r>
              <a:rPr lang="de-DE" sz="1600" dirty="0" smtClean="0"/>
              <a:t>(Aufstellungsbeschluss)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de-DE" sz="1600" dirty="0" smtClean="0"/>
              <a:t>Juli 2014		öffentliche Ausstellung der Ergebnisse der 				Städtebauwerkstatt und Rückkopplung mit 				Bürgerschaft</a:t>
            </a:r>
          </a:p>
          <a:p>
            <a:pPr lvl="0">
              <a:spcBef>
                <a:spcPct val="20000"/>
              </a:spcBef>
            </a:pPr>
            <a:r>
              <a:rPr lang="de-DE" sz="1600" dirty="0" smtClean="0"/>
              <a:t>Ende 2014	Stadtratsentscheidung über Leitbild </a:t>
            </a:r>
            <a:r>
              <a:rPr lang="de-DE" sz="1600" dirty="0" err="1" smtClean="0"/>
              <a:t>Riebeckplatz</a:t>
            </a:r>
            <a:r>
              <a:rPr lang="de-DE" sz="1600" dirty="0" smtClean="0"/>
              <a:t> / 			Start Realisierungswettbewerb Verwaltungsgebäude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DE" sz="1600" dirty="0" smtClean="0"/>
              <a:t>Anfang 2015	Entscheidung Realisierungswettbewerb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DE" sz="1600" dirty="0" smtClean="0"/>
              <a:t>Mitte 2015	Offenlage </a:t>
            </a:r>
            <a:r>
              <a:rPr lang="de-DE" sz="1600" dirty="0" smtClean="0"/>
              <a:t>B-Plan A</a:t>
            </a:r>
            <a:endParaRPr lang="de-DE" sz="1600" dirty="0" smtClean="0"/>
          </a:p>
          <a:p>
            <a:pPr marL="342900" indent="-342900">
              <a:spcBef>
                <a:spcPct val="20000"/>
              </a:spcBef>
            </a:pPr>
            <a:r>
              <a:rPr lang="de-DE" sz="1600" dirty="0" smtClean="0"/>
              <a:t>Anfang 2016	Satzungsbeschluss </a:t>
            </a:r>
            <a:r>
              <a:rPr lang="de-DE" sz="1600" dirty="0" smtClean="0"/>
              <a:t>B-Plan A</a:t>
            </a:r>
            <a:endParaRPr lang="de-DE" sz="1600" dirty="0" smtClean="0"/>
          </a:p>
          <a:p>
            <a:pPr marL="342900" indent="-342900">
              <a:spcBef>
                <a:spcPct val="20000"/>
              </a:spcBef>
            </a:pPr>
            <a:r>
              <a:rPr lang="de-DE" sz="1600" dirty="0" smtClean="0"/>
              <a:t>2016 - 2018	Planungs- und Bauphase Verwaltungsgebäude</a:t>
            </a:r>
          </a:p>
          <a:p>
            <a:pPr marL="342900" indent="-342900">
              <a:spcBef>
                <a:spcPct val="20000"/>
              </a:spcBef>
            </a:pPr>
            <a:r>
              <a:rPr lang="de-DE" sz="1600" dirty="0" smtClean="0"/>
              <a:t>Ende 2018 	Fertigstellung</a:t>
            </a:r>
            <a:endParaRPr lang="de-DE" sz="220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de-DE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990600" y="6426200"/>
            <a:ext cx="5038725" cy="300038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Leitbild </a:t>
            </a:r>
            <a:r>
              <a:rPr lang="de-DE" altLang="de-DE" sz="1000" dirty="0" err="1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Riebeckplatz</a:t>
            </a:r>
            <a:r>
              <a:rPr lang="de-DE" altLang="de-DE" sz="1000" dirty="0" smtClean="0">
                <a:solidFill>
                  <a:srgbClr val="FFFFFF"/>
                </a:solidFill>
                <a:latin typeface="Arial" charset="0"/>
                <a:ea typeface="Osaka" pitchFamily="-112" charset="-128"/>
              </a:rPr>
              <a:t> </a:t>
            </a:r>
            <a:endParaRPr lang="de-DE" altLang="de-DE" sz="1400" dirty="0">
              <a:latin typeface="Arial" charset="0"/>
              <a:ea typeface="Osaka" pitchFamily="-112" charset="-128"/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6781800" y="6426200"/>
            <a:ext cx="1484313" cy="304800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1pPr>
            <a:lvl2pPr marL="37931725" indent="-37474525"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2pPr>
            <a:lvl3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3pPr>
            <a:lvl4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4pPr>
            <a:lvl5pPr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heSansOsF SemiBold" pitchFamily="16" charset="0"/>
                <a:ea typeface="ＭＳ Ｐゴシック" pitchFamily="-112" charset="-128"/>
              </a:defRPr>
            </a:lvl9pPr>
          </a:lstStyle>
          <a:p>
            <a:fld id="{2F1A7FC9-4BFE-4EF1-8AE5-4DDED7D0C99F}" type="datetime4">
              <a:rPr lang="de-DE" altLang="de-DE" sz="1000">
                <a:solidFill>
                  <a:srgbClr val="767878"/>
                </a:solidFill>
                <a:latin typeface="Arial" charset="0"/>
                <a:ea typeface="Osaka" pitchFamily="-112" charset="-128"/>
              </a:rPr>
              <a:pPr/>
              <a:t>11. März 2014</a:t>
            </a:fld>
            <a:endParaRPr lang="de-DE" altLang="de-DE" sz="1000" dirty="0">
              <a:solidFill>
                <a:srgbClr val="767878"/>
              </a:solidFill>
              <a:latin typeface="Arial" charset="0"/>
              <a:ea typeface="Osaka" pitchFamily="-11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541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ighway">
  <a:themeElements>
    <a:clrScheme name="Highway 4">
      <a:dk1>
        <a:srgbClr val="131313"/>
      </a:dk1>
      <a:lt1>
        <a:srgbClr val="FFFFFF"/>
      </a:lt1>
      <a:dk2>
        <a:srgbClr val="FFFFFF"/>
      </a:dk2>
      <a:lt2>
        <a:srgbClr val="FFFFFF"/>
      </a:lt2>
      <a:accent1>
        <a:srgbClr val="3366CC"/>
      </a:accent1>
      <a:accent2>
        <a:srgbClr val="00B000"/>
      </a:accent2>
      <a:accent3>
        <a:srgbClr val="FFFFFF"/>
      </a:accent3>
      <a:accent4>
        <a:srgbClr val="0E0E0E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Highway">
      <a:majorFont>
        <a:latin typeface="TheSansOsF SemiBold"/>
        <a:ea typeface="Osaka"/>
        <a:cs typeface="Osaka"/>
      </a:majorFont>
      <a:minorFont>
        <a:latin typeface="TheSansOsF SemiLight"/>
        <a:ea typeface="Osaka"/>
        <a:cs typeface="Osak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heSansOsF SemiBold" pitchFamily="16" charset="0"/>
            <a:ea typeface="ＭＳ Ｐゴシック" pitchFamily="-112" charset="-128"/>
            <a:cs typeface="ＭＳ Ｐゴシック" pitchFamily="-112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heSansOsF SemiBold" pitchFamily="16" charset="0"/>
            <a:ea typeface="ＭＳ Ｐゴシック" pitchFamily="-112" charset="-128"/>
            <a:cs typeface="ＭＳ Ｐゴシック" pitchFamily="-112" charset="-128"/>
          </a:defRPr>
        </a:defPPr>
      </a:lstStyle>
    </a:lnDef>
  </a:objectDefaults>
  <a:extraClrSchemeLst>
    <a:extraClrScheme>
      <a:clrScheme name="Highway 1">
        <a:dk1>
          <a:srgbClr val="003366"/>
        </a:dk1>
        <a:lt1>
          <a:srgbClr val="FFFFFF"/>
        </a:lt1>
        <a:dk2>
          <a:srgbClr val="28863C"/>
        </a:dk2>
        <a:lt2>
          <a:srgbClr val="FFFFFF"/>
        </a:lt2>
        <a:accent1>
          <a:srgbClr val="3366CC"/>
        </a:accent1>
        <a:accent2>
          <a:srgbClr val="00B000"/>
        </a:accent2>
        <a:accent3>
          <a:srgbClr val="ACC3A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ghway 2">
        <a:dk1>
          <a:srgbClr val="777777"/>
        </a:dk1>
        <a:lt1>
          <a:srgbClr val="FFFFFF"/>
        </a:lt1>
        <a:dk2>
          <a:srgbClr val="28863C"/>
        </a:dk2>
        <a:lt2>
          <a:srgbClr val="FFFFFF"/>
        </a:lt2>
        <a:accent1>
          <a:srgbClr val="909082"/>
        </a:accent1>
        <a:accent2>
          <a:srgbClr val="809EA8"/>
        </a:accent2>
        <a:accent3>
          <a:srgbClr val="ACC3AF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ighway 3">
        <a:dk1>
          <a:srgbClr val="FFFFFF"/>
        </a:dk1>
        <a:lt1>
          <a:srgbClr val="FFFFFF"/>
        </a:lt1>
        <a:dk2>
          <a:srgbClr val="FF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FFFFF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ighway 4">
        <a:dk1>
          <a:srgbClr val="131313"/>
        </a:dk1>
        <a:lt1>
          <a:srgbClr val="FFFFFF"/>
        </a:lt1>
        <a:dk2>
          <a:srgbClr val="FFFFFF"/>
        </a:dk2>
        <a:lt2>
          <a:srgbClr val="FFFFFF"/>
        </a:lt2>
        <a:accent1>
          <a:srgbClr val="3366CC"/>
        </a:accent1>
        <a:accent2>
          <a:srgbClr val="00B000"/>
        </a:accent2>
        <a:accent3>
          <a:srgbClr val="FFFFFF"/>
        </a:accent3>
        <a:accent4>
          <a:srgbClr val="0E0E0E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209</Words>
  <Application>Microsoft Office PowerPoint</Application>
  <PresentationFormat>Bildschirmpräsentation (4:3)</PresentationFormat>
  <Paragraphs>91</Paragraphs>
  <Slides>6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Highway</vt:lpstr>
      <vt:lpstr>Folie 1</vt:lpstr>
      <vt:lpstr>Folie 2</vt:lpstr>
      <vt:lpstr>Folie 3</vt:lpstr>
      <vt:lpstr>Folie 4</vt:lpstr>
      <vt:lpstr>Folie 5</vt:lpstr>
      <vt:lpstr>Folie 6</vt:lpstr>
    </vt:vector>
  </TitlesOfParts>
  <Company>INSIDE werbung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Heidrun Deliga 5</dc:creator>
  <cp:lastModifiedBy>had92292</cp:lastModifiedBy>
  <cp:revision>45</cp:revision>
  <cp:lastPrinted>2014-03-11T07:23:52Z</cp:lastPrinted>
  <dcterms:created xsi:type="dcterms:W3CDTF">2010-11-26T10:22:56Z</dcterms:created>
  <dcterms:modified xsi:type="dcterms:W3CDTF">2014-03-11T08:16:56Z</dcterms:modified>
</cp:coreProperties>
</file>