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7" r:id="rId1"/>
  </p:sldMasterIdLst>
  <p:notesMasterIdLst>
    <p:notesMasterId r:id="rId8"/>
  </p:notesMasterIdLst>
  <p:handoutMasterIdLst>
    <p:handoutMasterId r:id="rId9"/>
  </p:handoutMasterIdLst>
  <p:sldIdLst>
    <p:sldId id="280" r:id="rId2"/>
    <p:sldId id="279" r:id="rId3"/>
    <p:sldId id="282" r:id="rId4"/>
    <p:sldId id="283" r:id="rId5"/>
    <p:sldId id="258" r:id="rId6"/>
    <p:sldId id="284" r:id="rId7"/>
  </p:sldIdLst>
  <p:sldSz cx="9144000" cy="6858000" type="screen4x3"/>
  <p:notesSz cx="6797675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787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22" y="144"/>
      </p:cViewPr>
      <p:guideLst>
        <p:guide orient="horz" pos="2160"/>
        <p:guide pos="6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t" anchorCtr="0" compatLnSpc="1">
            <a:prstTxWarp prst="textNoShape">
              <a:avLst/>
            </a:prstTxWarp>
          </a:bodyPr>
          <a:lstStyle>
            <a:lvl1pPr>
              <a:defRPr sz="1300"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597" y="0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070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b" anchorCtr="0" compatLnSpc="1">
            <a:prstTxWarp prst="textNoShape">
              <a:avLst/>
            </a:prstTxWarp>
          </a:bodyPr>
          <a:lstStyle>
            <a:lvl1pPr>
              <a:defRPr sz="1300"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597" y="9430070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7056E638-04A7-4201-BF7D-73A7485815F6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448895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-112" charset="0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597" y="0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-112" charset="0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7091" y="4715035"/>
            <a:ext cx="4983494" cy="4467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 smtClean="0"/>
              <a:t>Mastertextformat bearbeiten</a:t>
            </a:r>
          </a:p>
          <a:p>
            <a:pPr lvl="1"/>
            <a:r>
              <a:rPr lang="de-DE" altLang="de-DE" noProof="0" smtClean="0"/>
              <a:t>Zweite Ebene</a:t>
            </a:r>
          </a:p>
          <a:p>
            <a:pPr lvl="2"/>
            <a:r>
              <a:rPr lang="de-DE" altLang="de-DE" noProof="0" smtClean="0"/>
              <a:t>Dritte Ebene</a:t>
            </a:r>
          </a:p>
          <a:p>
            <a:pPr lvl="3"/>
            <a:r>
              <a:rPr lang="de-DE" altLang="de-DE" noProof="0" smtClean="0"/>
              <a:t>Vierte Ebene</a:t>
            </a:r>
          </a:p>
          <a:p>
            <a:pPr lvl="4"/>
            <a:r>
              <a:rPr lang="de-DE" altLang="de-DE" noProof="0" smtClean="0"/>
              <a:t>Fünfte Ebene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070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-112" charset="0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597" y="9430070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1" tIns="47781" rIns="95561" bIns="4778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</a:defRPr>
            </a:lvl1pPr>
          </a:lstStyle>
          <a:p>
            <a:pPr>
              <a:defRPr/>
            </a:pPr>
            <a:fld id="{1BDBD1F4-8753-4664-8790-EEFF8AFD6DC5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42086764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736932" indent="-28343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 marL="1133742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 marL="1587238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 marL="2040735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249423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2947728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3401225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385472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88BB1602-DEF9-4261-B41E-0536EF844D9D}" type="slidenum">
              <a:rPr lang="de-DE" altLang="de-DE" sz="1300">
                <a:latin typeface="Arial" charset="0"/>
              </a:rPr>
              <a:pPr/>
              <a:t>1</a:t>
            </a:fld>
            <a:endParaRPr lang="de-DE" altLang="de-DE" sz="1300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736932" indent="-28343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 marL="1133742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 marL="1587238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 marL="2040735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249423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2947728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3401225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385472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88BB1602-DEF9-4261-B41E-0536EF844D9D}" type="slidenum">
              <a:rPr lang="de-DE" altLang="de-DE" sz="1300">
                <a:latin typeface="Arial" charset="0"/>
              </a:rPr>
              <a:pPr/>
              <a:t>2</a:t>
            </a:fld>
            <a:endParaRPr lang="de-DE" altLang="de-DE" sz="1300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736932" indent="-28343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 marL="1133742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 marL="1587238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 marL="2040735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249423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2947728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3401225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385472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88BB1602-DEF9-4261-B41E-0536EF844D9D}" type="slidenum">
              <a:rPr lang="de-DE" altLang="de-DE" sz="1300">
                <a:latin typeface="Arial" charset="0"/>
              </a:rPr>
              <a:pPr/>
              <a:t>3</a:t>
            </a:fld>
            <a:endParaRPr lang="de-DE" altLang="de-DE" sz="1300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736932" indent="-28343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 marL="1133742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 marL="1587238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 marL="2040735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249423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2947728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3401225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385472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88BB1602-DEF9-4261-B41E-0536EF844D9D}" type="slidenum">
              <a:rPr lang="de-DE" altLang="de-DE" sz="1300">
                <a:latin typeface="Arial" charset="0"/>
              </a:rPr>
              <a:pPr/>
              <a:t>4</a:t>
            </a:fld>
            <a:endParaRPr lang="de-DE" altLang="de-DE" sz="1300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736932" indent="-28343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 marL="1133742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 marL="1587238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 marL="2040735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249423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2947728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3401225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385472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3D26A358-0117-4589-8B4C-CC00B7191E1B}" type="slidenum">
              <a:rPr lang="de-DE" altLang="de-DE" sz="1300">
                <a:latin typeface="Arial" charset="0"/>
              </a:rPr>
              <a:pPr/>
              <a:t>5</a:t>
            </a:fld>
            <a:endParaRPr lang="de-DE" altLang="de-DE" sz="1300"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736932" indent="-28343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 marL="1133742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 marL="1587238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 marL="2040735" indent="-226748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249423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2947728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3401225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3854722" indent="-22674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3D26A358-0117-4589-8B4C-CC00B7191E1B}" type="slidenum">
              <a:rPr lang="de-DE" altLang="de-DE" sz="1300">
                <a:latin typeface="Arial" charset="0"/>
              </a:rPr>
              <a:pPr/>
              <a:t>6</a:t>
            </a:fld>
            <a:endParaRPr lang="de-DE" altLang="de-DE" sz="1300"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438400"/>
            <a:ext cx="5038725" cy="762000"/>
          </a:xfrm>
        </p:spPr>
        <p:txBody>
          <a:bodyPr/>
          <a:lstStyle>
            <a:lvl1pPr>
              <a:defRPr sz="36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81075" y="3505200"/>
            <a:ext cx="5038725" cy="1143000"/>
          </a:xfrm>
        </p:spPr>
        <p:txBody>
          <a:bodyPr/>
          <a:lstStyle>
            <a:lvl1pPr marL="0" indent="0">
              <a:buFontTx/>
              <a:buNone/>
              <a:defRPr sz="1600"/>
            </a:lvl1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440488" y="6426200"/>
            <a:ext cx="1484312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ACB0C-C724-44C8-8CA4-E781F9B43FB5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990600" y="6426200"/>
            <a:ext cx="5038725" cy="300038"/>
          </a:xfrm>
        </p:spPr>
        <p:txBody>
          <a:bodyPr/>
          <a:lstStyle>
            <a:lvl1pPr>
              <a:defRPr sz="1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de-DE" altLang="de-DE"/>
              <a:t>TRISTAN PREUK - DIE MARKE hallesaale*</a:t>
            </a:r>
            <a:endParaRPr lang="de-DE" altLang="de-DE">
              <a:solidFill>
                <a:schemeClr val="tx1"/>
              </a:solidFill>
              <a:latin typeface="Helvetica" pitchFamily="-112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77200" y="6426200"/>
            <a:ext cx="6858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2AF1D-D20A-446C-8BF6-9A9904B99BB8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997877872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D3777-28E6-439A-80DF-FD82CEAC5A24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35F44-90EC-4A56-BDDA-124A1203B7DA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3083609326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9B457-4A25-4054-B5F0-00F664353D2E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EE5E1-E6D2-489F-AD41-3D5215AC2607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946232420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885CE-6E95-46D2-A647-E986D4007152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4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5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524B6-8790-4647-A524-0062C53E0962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3517532968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DBD7F-8884-4E62-BEBA-92877368DAAF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E9F07-6802-4BC8-8A5C-89F155DF71CA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053510998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FAE36-0E4C-4BD2-A561-AA6E714151E9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07AF9-8551-4D76-A30E-399877856DF8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473644098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5BD58-D258-4D67-B01A-E9DC564F464E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F3E0-7495-4027-B276-AAE2313A0583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710650704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8B14B-8949-4B41-9435-7EE4CF7A020A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0BEA3-507C-46F6-B82B-0EB436D2E1FD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813906973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A56D4-B457-4209-884C-1F18D0E901B1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B9686-0F20-4104-A0FE-ABEFD523549A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42935169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A6E8B-02C6-4DF5-BC1D-747004783A4C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3EE97-ADA3-4DEB-9EDB-A4D9350FA639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290842214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4760913" y="1600200"/>
            <a:ext cx="1258887" cy="4572000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981075" y="1600200"/>
            <a:ext cx="3627438" cy="4572000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48113-2000-470E-BA0B-4299D35BCE27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D9FDE-CDA2-4181-9DFE-36B43FBEBA23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37533142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81075" y="1600200"/>
            <a:ext cx="50387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81075" y="2819400"/>
            <a:ext cx="50387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Mastertextformat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405563"/>
            <a:ext cx="14843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767878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pPr>
              <a:defRPr/>
            </a:pPr>
            <a:fld id="{8C61DEAA-369D-4F46-97A1-60BFD8F89B41}" type="datetime1">
              <a:rPr lang="de-DE" altLang="de-DE"/>
              <a:pPr>
                <a:defRPr/>
              </a:pPr>
              <a:t>20.03.2019</a:t>
            </a:fld>
            <a:endParaRPr lang="de-DE" altLang="de-DE" dirty="0"/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81075" y="6405563"/>
            <a:ext cx="50387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pPr>
              <a:defRPr/>
            </a:pPr>
            <a:r>
              <a:rPr lang="de-DE" altLang="de-DE"/>
              <a:t>Thema der Präsentation</a:t>
            </a: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53400" y="64008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767878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pPr>
              <a:defRPr/>
            </a:pPr>
            <a:fld id="{62EBC180-2A38-4411-AC8A-B4728B6854B4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</p:sldLayoutIdLst>
  <p:transition spd="slow">
    <p:push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rgbClr val="767878"/>
                </a:solidFill>
                <a:latin typeface="Arial" charset="0"/>
              </a:rPr>
              <a:t>20. März 2019</a:t>
            </a:r>
          </a:p>
        </p:txBody>
      </p:sp>
      <p:sp>
        <p:nvSpPr>
          <p:cNvPr id="25603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chemeClr val="bg1"/>
                </a:solidFill>
                <a:latin typeface="Arial" charset="0"/>
              </a:rPr>
              <a:t>Hauptausschuss</a:t>
            </a:r>
          </a:p>
        </p:txBody>
      </p:sp>
      <p:sp>
        <p:nvSpPr>
          <p:cNvPr id="25604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59877A4-8087-4BD6-9ED4-1670C6C57E0E}" type="slidenum">
              <a:rPr lang="de-DE" altLang="de-DE" smtClean="0">
                <a:solidFill>
                  <a:srgbClr val="767878"/>
                </a:solidFill>
                <a:latin typeface="TheSansOsF Light" pitchFamily="-112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de-DE" altLang="de-DE" dirty="0" smtClean="0">
              <a:solidFill>
                <a:srgbClr val="767878"/>
              </a:solidFill>
              <a:latin typeface="TheSansOsF Light" pitchFamily="-112" charset="0"/>
            </a:endParaRPr>
          </a:p>
        </p:txBody>
      </p:sp>
      <p:sp>
        <p:nvSpPr>
          <p:cNvPr id="2560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016" y="1052736"/>
            <a:ext cx="8856984" cy="720080"/>
          </a:xfrm>
        </p:spPr>
        <p:txBody>
          <a:bodyPr/>
          <a:lstStyle/>
          <a:p>
            <a:pPr eaLnBrk="1" hangingPunct="1"/>
            <a:r>
              <a:rPr lang="de-DE" altLang="de-DE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2. Engagement-Beirat 2016 - 2018</a:t>
            </a:r>
            <a:br>
              <a:rPr lang="de-DE" altLang="de-DE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</a:br>
            <a:endParaRPr lang="de-DE" altLang="de-DE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4569693" y="2167406"/>
            <a:ext cx="46805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Übergabe der Handlungsempfehlungen im Dezember 2018</a:t>
            </a:r>
          </a:p>
          <a:p>
            <a:endParaRPr lang="de-DE" sz="18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Engagementkampagne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„</a:t>
            </a:r>
            <a:r>
              <a:rPr lang="de-DE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Engagementförderung:digital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 unterstützen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Ressourcenpool einrichten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Fortbildungsprogramm für Engagierte erarbeiten</a:t>
            </a:r>
          </a:p>
          <a:p>
            <a:endParaRPr lang="de-DE" sz="1800" dirty="0"/>
          </a:p>
        </p:txBody>
      </p:sp>
      <p:pic>
        <p:nvPicPr>
          <p:cNvPr id="8" name="Grafik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6516" y="2276872"/>
            <a:ext cx="4104456" cy="27312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485139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rgbClr val="767878"/>
                </a:solidFill>
                <a:latin typeface="Arial" charset="0"/>
              </a:rPr>
              <a:t>20.03.2019</a:t>
            </a:r>
          </a:p>
        </p:txBody>
      </p:sp>
      <p:sp>
        <p:nvSpPr>
          <p:cNvPr id="25603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chemeClr val="bg1"/>
                </a:solidFill>
                <a:latin typeface="Arial" charset="0"/>
              </a:rPr>
              <a:t>Hauptausschuss	</a:t>
            </a:r>
          </a:p>
        </p:txBody>
      </p:sp>
      <p:sp>
        <p:nvSpPr>
          <p:cNvPr id="25604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59877A4-8087-4BD6-9ED4-1670C6C57E0E}" type="slidenum">
              <a:rPr lang="de-DE" altLang="de-DE" smtClean="0">
                <a:solidFill>
                  <a:srgbClr val="767878"/>
                </a:solidFill>
                <a:latin typeface="TheSansOsF Light" pitchFamily="-112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de-DE" altLang="de-DE" dirty="0" smtClean="0">
              <a:solidFill>
                <a:srgbClr val="767878"/>
              </a:solidFill>
              <a:latin typeface="TheSansOsF Light" pitchFamily="-112" charset="0"/>
            </a:endParaRPr>
          </a:p>
        </p:txBody>
      </p:sp>
      <p:sp>
        <p:nvSpPr>
          <p:cNvPr id="2560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1110679"/>
            <a:ext cx="7560840" cy="720080"/>
          </a:xfrm>
        </p:spPr>
        <p:txBody>
          <a:bodyPr/>
          <a:lstStyle/>
          <a:p>
            <a:pPr eaLnBrk="1" hangingPunct="1"/>
            <a:r>
              <a:rPr lang="de-DE" altLang="de-DE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Engagementkampagne</a:t>
            </a:r>
            <a:endParaRPr lang="de-DE" altLang="de-DE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683568" y="1844823"/>
            <a:ext cx="7848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Gefördert durch das Land Sachsen-Anhalt erarbeitet die Freiwilligen-Agentur im Zeitraum 11/2018 bis 12/2020 das Projekt „</a:t>
            </a:r>
            <a:r>
              <a:rPr lang="de-DE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Engagementförderung:digital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de-DE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de-DE" sz="2000" dirty="0" smtClean="0"/>
              <a:t>Stadt </a:t>
            </a:r>
            <a:r>
              <a:rPr lang="de-DE" sz="2000" dirty="0"/>
              <a:t>unterstützt die </a:t>
            </a:r>
            <a:r>
              <a:rPr lang="de-DE" sz="2000" dirty="0" err="1"/>
              <a:t>Engagementkampagne</a:t>
            </a:r>
            <a:r>
              <a:rPr lang="de-DE" sz="2000" dirty="0"/>
              <a:t> und nutzt zum </a:t>
            </a:r>
            <a:endParaRPr lang="de-DE" sz="2000" dirty="0" smtClean="0"/>
          </a:p>
          <a:p>
            <a:pPr>
              <a:tabLst>
                <a:tab pos="361950" algn="l"/>
              </a:tabLst>
            </a:pPr>
            <a:r>
              <a:rPr lang="de-DE" sz="2000" dirty="0"/>
              <a:t>	</a:t>
            </a:r>
            <a:r>
              <a:rPr lang="de-DE" sz="2000" dirty="0" smtClean="0"/>
              <a:t>Info-Transfer </a:t>
            </a:r>
            <a:r>
              <a:rPr lang="de-DE" sz="2000" dirty="0"/>
              <a:t>Pressedienst, Newsletter, Internetseite, </a:t>
            </a:r>
            <a:endParaRPr lang="de-DE" sz="2000" dirty="0" smtClean="0"/>
          </a:p>
          <a:p>
            <a:pPr>
              <a:tabLst>
                <a:tab pos="361950" algn="l"/>
              </a:tabLst>
            </a:pPr>
            <a:r>
              <a:rPr lang="de-DE" sz="2000"/>
              <a:t>	</a:t>
            </a:r>
            <a:r>
              <a:rPr lang="de-DE" sz="2000" smtClean="0"/>
              <a:t>Facebook-Account</a:t>
            </a:r>
            <a:endParaRPr lang="de-DE" sz="2000" dirty="0"/>
          </a:p>
          <a:p>
            <a:pPr>
              <a:tabLst>
                <a:tab pos="361950" algn="l"/>
              </a:tabLst>
            </a:pP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65105"/>
            <a:ext cx="2664296" cy="1242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zur Startsei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010" y="4797152"/>
            <a:ext cx="3768903" cy="66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1974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413496" y="2153359"/>
            <a:ext cx="7974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Aktueller Stand:</a:t>
            </a:r>
          </a:p>
          <a:p>
            <a:endParaRPr lang="de-DE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800" dirty="0" err="1">
                <a:solidFill>
                  <a:srgbClr val="13131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r>
              <a:rPr lang="de-DE" sz="1800" dirty="0">
                <a:solidFill>
                  <a:srgbClr val="13131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-Franchise-Vertrag zwischen beiden Vertragspartnern </a:t>
            </a:r>
            <a:r>
              <a:rPr lang="de-DE" sz="1800" dirty="0" smtClean="0">
                <a:solidFill>
                  <a:srgbClr val="13131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abgestimmt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sz="1800" dirty="0" smtClean="0">
              <a:solidFill>
                <a:srgbClr val="13131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800" dirty="0">
                <a:solidFill>
                  <a:srgbClr val="13131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Unterzeichnung nach Fertigstellung der Plattform </a:t>
            </a:r>
            <a:r>
              <a:rPr lang="de-DE" sz="1800" dirty="0" err="1" smtClean="0">
                <a:solidFill>
                  <a:srgbClr val="13131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Depot.Halle</a:t>
            </a:r>
            <a:endParaRPr lang="de-DE" sz="1800" dirty="0" smtClean="0">
              <a:solidFill>
                <a:srgbClr val="13131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sz="1800" dirty="0" smtClean="0">
              <a:solidFill>
                <a:srgbClr val="13131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800" dirty="0" smtClean="0">
                <a:solidFill>
                  <a:srgbClr val="13131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Zusammentragen vorhandener </a:t>
            </a: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Ressourcen 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aus der Stadtverwaltung und </a:t>
            </a: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im Engagement-Beirat vertretenen Organisationen</a:t>
            </a:r>
            <a:endParaRPr lang="de-DE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0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rgbClr val="767878"/>
                </a:solidFill>
                <a:latin typeface="Arial" charset="0"/>
              </a:rPr>
              <a:t>20.03.2019</a:t>
            </a:r>
          </a:p>
        </p:txBody>
      </p:sp>
      <p:sp>
        <p:nvSpPr>
          <p:cNvPr id="25603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chemeClr val="bg1"/>
                </a:solidFill>
                <a:latin typeface="Arial" charset="0"/>
              </a:rPr>
              <a:t>Hauptausschuss</a:t>
            </a:r>
          </a:p>
        </p:txBody>
      </p:sp>
      <p:sp>
        <p:nvSpPr>
          <p:cNvPr id="25604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59877A4-8087-4BD6-9ED4-1670C6C57E0E}" type="slidenum">
              <a:rPr lang="de-DE" altLang="de-DE" smtClean="0">
                <a:solidFill>
                  <a:srgbClr val="767878"/>
                </a:solidFill>
                <a:latin typeface="TheSansOsF Light" pitchFamily="-112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de-DE" altLang="de-DE" dirty="0" smtClean="0">
              <a:solidFill>
                <a:srgbClr val="767878"/>
              </a:solidFill>
              <a:latin typeface="TheSansOsF Light" pitchFamily="-112" charset="0"/>
            </a:endParaRPr>
          </a:p>
        </p:txBody>
      </p:sp>
      <p:sp>
        <p:nvSpPr>
          <p:cNvPr id="2560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0539" y="620688"/>
            <a:ext cx="7852715" cy="684947"/>
          </a:xfrm>
        </p:spPr>
        <p:txBody>
          <a:bodyPr/>
          <a:lstStyle/>
          <a:p>
            <a:pPr eaLnBrk="1" hangingPunct="1"/>
            <a:r>
              <a:rPr lang="de-DE" altLang="de-DE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Ressourcenpool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395536" y="1268760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Am Beispiel </a:t>
            </a:r>
            <a:r>
              <a:rPr lang="de-DE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Depot.Leipzig</a:t>
            </a:r>
            <a:r>
              <a:rPr lang="de-DE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soll ein Ressourcenpool eingerichtet werden – Organisator: Stiftung „Ecken wecken“ / Regionalpartner: Stadt Halle (Saale).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413496" y="4800455"/>
            <a:ext cx="7974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de-D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Start der Plattform voraussichtlich September 2019</a:t>
            </a:r>
          </a:p>
          <a:p>
            <a:pPr>
              <a:tabLst>
                <a:tab pos="361950" algn="l"/>
              </a:tabLst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Halle (Saale) ist dann deutschlandweit die erste Kommune, </a:t>
            </a:r>
          </a:p>
          <a:p>
            <a:pPr>
              <a:tabLst>
                <a:tab pos="361950" algn="l"/>
              </a:tabLst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die als Regionalpartner auftritt.</a:t>
            </a: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0627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rgbClr val="767878"/>
                </a:solidFill>
                <a:latin typeface="Arial" charset="0"/>
              </a:rPr>
              <a:t>20.03.2019</a:t>
            </a:r>
          </a:p>
        </p:txBody>
      </p:sp>
      <p:sp>
        <p:nvSpPr>
          <p:cNvPr id="25603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chemeClr val="bg1"/>
                </a:solidFill>
                <a:latin typeface="Arial" charset="0"/>
              </a:rPr>
              <a:t>Hauptausschuss</a:t>
            </a:r>
          </a:p>
        </p:txBody>
      </p:sp>
      <p:sp>
        <p:nvSpPr>
          <p:cNvPr id="25604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59877A4-8087-4BD6-9ED4-1670C6C57E0E}" type="slidenum">
              <a:rPr lang="de-DE" altLang="de-DE" smtClean="0">
                <a:solidFill>
                  <a:srgbClr val="767878"/>
                </a:solidFill>
                <a:latin typeface="TheSansOsF Light" pitchFamily="-112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de-DE" altLang="de-DE" dirty="0" smtClean="0">
              <a:solidFill>
                <a:srgbClr val="767878"/>
              </a:solidFill>
              <a:latin typeface="TheSansOsF Light" pitchFamily="-112" charset="0"/>
            </a:endParaRPr>
          </a:p>
        </p:txBody>
      </p:sp>
      <p:sp>
        <p:nvSpPr>
          <p:cNvPr id="2560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71922" y="980728"/>
            <a:ext cx="8358558" cy="792088"/>
          </a:xfrm>
        </p:spPr>
        <p:txBody>
          <a:bodyPr/>
          <a:lstStyle/>
          <a:p>
            <a:pPr eaLnBrk="1" hangingPunct="1"/>
            <a:r>
              <a:rPr lang="de-DE" altLang="de-D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Beispielansicht Ressourcenpool </a:t>
            </a:r>
            <a:r>
              <a:rPr lang="de-DE" altLang="de-DE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Depot.Leipzig</a:t>
            </a:r>
            <a:endParaRPr lang="de-DE" altLang="de-DE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22" y="1628800"/>
            <a:ext cx="7899246" cy="414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990442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rgbClr val="767878"/>
                </a:solidFill>
                <a:latin typeface="Arial" charset="0"/>
              </a:rPr>
              <a:t>20.03.2019</a:t>
            </a:r>
          </a:p>
        </p:txBody>
      </p:sp>
      <p:sp>
        <p:nvSpPr>
          <p:cNvPr id="27651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857696" y="6453336"/>
            <a:ext cx="5038725" cy="300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chemeClr val="bg1"/>
                </a:solidFill>
                <a:latin typeface="Arial" charset="0"/>
              </a:rPr>
              <a:t>Hauptausschuss</a:t>
            </a:r>
            <a:endParaRPr lang="de-DE" altLang="de-DE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7652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240501E-D598-4A57-98B2-4397D9E16EE0}" type="slidenum">
              <a:rPr lang="de-DE" altLang="de-DE" smtClean="0">
                <a:solidFill>
                  <a:srgbClr val="767878"/>
                </a:solidFill>
                <a:latin typeface="TheSansOsF Light" pitchFamily="-112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de-DE" altLang="de-DE" smtClean="0">
              <a:solidFill>
                <a:srgbClr val="767878"/>
              </a:solidFill>
              <a:latin typeface="TheSansOsF Light" pitchFamily="-11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4"/>
            <a:ext cx="6107063" cy="54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rgbClr val="767878"/>
                </a:solidFill>
                <a:latin typeface="Arial" charset="0"/>
              </a:rPr>
              <a:t>20.03.2019</a:t>
            </a:r>
          </a:p>
        </p:txBody>
      </p:sp>
      <p:sp>
        <p:nvSpPr>
          <p:cNvPr id="27651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857696" y="6453336"/>
            <a:ext cx="5038725" cy="300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dirty="0" smtClean="0">
                <a:solidFill>
                  <a:schemeClr val="bg1"/>
                </a:solidFill>
                <a:latin typeface="Arial" charset="0"/>
              </a:rPr>
              <a:t>Hauptausschuss</a:t>
            </a:r>
            <a:endParaRPr lang="de-DE" altLang="de-DE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7652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240501E-D598-4A57-98B2-4397D9E16EE0}" type="slidenum">
              <a:rPr lang="de-DE" altLang="de-DE" smtClean="0">
                <a:solidFill>
                  <a:srgbClr val="767878"/>
                </a:solidFill>
                <a:latin typeface="TheSansOsF Light" pitchFamily="-112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de-DE" altLang="de-DE" smtClean="0">
              <a:solidFill>
                <a:srgbClr val="767878"/>
              </a:solidFill>
              <a:latin typeface="TheSansOsF Light" pitchFamily="-112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295015" y="836712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Fortbildungsprogramm für Engagierte</a:t>
            </a:r>
            <a:endParaRPr lang="de-DE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647017" y="1837243"/>
            <a:ext cx="76008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Vertreter des Engagement-Beirates erarbeiten mit der Verwaltung und der Volkshochschule (VHS) ein Konzept zur Umsetzung mit den gewünschten Angeboten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47017" y="2996952"/>
            <a:ext cx="7596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Nutzung der VHS-Datenbank und Einbindung des Angebotes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für </a:t>
            </a:r>
            <a:r>
              <a:rPr lang="de-DE" sz="2000" err="1" smtClean="0">
                <a:latin typeface="Arial" panose="020B0604020202020204" pitchFamily="34" charset="0"/>
                <a:cs typeface="Arial" panose="020B0604020202020204" pitchFamily="34" charset="0"/>
              </a:rPr>
              <a:t>Vereine</a:t>
            </a:r>
            <a:r>
              <a:rPr lang="de-DE" sz="2000" smtClean="0">
                <a:latin typeface="Arial" panose="020B0604020202020204" pitchFamily="34" charset="0"/>
                <a:cs typeface="Arial" panose="020B0604020202020204" pitchFamily="34" charset="0"/>
              </a:rPr>
              <a:t>, gemeinsam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mit IT-</a:t>
            </a:r>
            <a:r>
              <a:rPr lang="de-DE" sz="2000" dirty="0" err="1">
                <a:latin typeface="Arial" panose="020B0604020202020204" pitchFamily="34" charset="0"/>
                <a:cs typeface="Arial" panose="020B0604020202020204" pitchFamily="34" charset="0"/>
              </a:rPr>
              <a:t>Consult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 Halle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GmbH</a:t>
            </a: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634838" y="5230058"/>
            <a:ext cx="756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Umsetzung im Jahr 2019 vorgesehen</a:t>
            </a:r>
            <a:endParaRPr lang="de-DE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005064"/>
            <a:ext cx="3459857" cy="987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82259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ghway">
  <a:themeElements>
    <a:clrScheme name="Highway 4">
      <a:dk1>
        <a:srgbClr val="131313"/>
      </a:dk1>
      <a:lt1>
        <a:srgbClr val="FFFFFF"/>
      </a:lt1>
      <a:dk2>
        <a:srgbClr val="FFFFFF"/>
      </a:dk2>
      <a:lt2>
        <a:srgbClr val="FFFFFF"/>
      </a:lt2>
      <a:accent1>
        <a:srgbClr val="3366CC"/>
      </a:accent1>
      <a:accent2>
        <a:srgbClr val="00B000"/>
      </a:accent2>
      <a:accent3>
        <a:srgbClr val="FFFFFF"/>
      </a:accent3>
      <a:accent4>
        <a:srgbClr val="0E0E0E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Highway">
      <a:majorFont>
        <a:latin typeface="TheSansOsF SemiBold"/>
        <a:ea typeface="Osaka"/>
        <a:cs typeface="Osaka"/>
      </a:majorFont>
      <a:minorFont>
        <a:latin typeface="TheSansOsF SemiLight"/>
        <a:ea typeface="Osaka"/>
        <a:cs typeface="Osak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heSansOsF SemiBold" pitchFamily="16" charset="0"/>
            <a:ea typeface="ＭＳ Ｐゴシック" pitchFamily="-112" charset="-128"/>
            <a:cs typeface="ＭＳ Ｐゴシック" pitchFamily="-112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heSansOsF SemiBold" pitchFamily="16" charset="0"/>
            <a:ea typeface="ＭＳ Ｐゴシック" pitchFamily="-112" charset="-128"/>
            <a:cs typeface="ＭＳ Ｐゴシック" pitchFamily="-112" charset="-128"/>
          </a:defRPr>
        </a:defPPr>
      </a:lstStyle>
    </a:lnDef>
  </a:objectDefaults>
  <a:extraClrSchemeLst>
    <a:extraClrScheme>
      <a:clrScheme name="Highway 1">
        <a:dk1>
          <a:srgbClr val="003366"/>
        </a:dk1>
        <a:lt1>
          <a:srgbClr val="FFFFFF"/>
        </a:lt1>
        <a:dk2>
          <a:srgbClr val="28863C"/>
        </a:dk2>
        <a:lt2>
          <a:srgbClr val="FFFFFF"/>
        </a:lt2>
        <a:accent1>
          <a:srgbClr val="3366CC"/>
        </a:accent1>
        <a:accent2>
          <a:srgbClr val="00B000"/>
        </a:accent2>
        <a:accent3>
          <a:srgbClr val="ACC3A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way 2">
        <a:dk1>
          <a:srgbClr val="777777"/>
        </a:dk1>
        <a:lt1>
          <a:srgbClr val="FFFFFF"/>
        </a:lt1>
        <a:dk2>
          <a:srgbClr val="28863C"/>
        </a:dk2>
        <a:lt2>
          <a:srgbClr val="FFFFFF"/>
        </a:lt2>
        <a:accent1>
          <a:srgbClr val="909082"/>
        </a:accent1>
        <a:accent2>
          <a:srgbClr val="809EA8"/>
        </a:accent2>
        <a:accent3>
          <a:srgbClr val="ACC3AF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way 3">
        <a:dk1>
          <a:srgbClr val="FFFFFF"/>
        </a:dk1>
        <a:lt1>
          <a:srgbClr val="FFFFFF"/>
        </a:lt1>
        <a:dk2>
          <a:srgbClr val="FF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FFFFF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way 4">
        <a:dk1>
          <a:srgbClr val="131313"/>
        </a:dk1>
        <a:lt1>
          <a:srgbClr val="FFFFFF"/>
        </a:lt1>
        <a:dk2>
          <a:srgbClr val="FFFFFF"/>
        </a:dk2>
        <a:lt2>
          <a:srgbClr val="FFFFFF"/>
        </a:lt2>
        <a:accent1>
          <a:srgbClr val="3366CC"/>
        </a:accent1>
        <a:accent2>
          <a:srgbClr val="00B000"/>
        </a:accent2>
        <a:accent3>
          <a:srgbClr val="FFFFFF"/>
        </a:accent3>
        <a:accent4>
          <a:srgbClr val="0E0E0E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HD:Applications:Microsoft Office 2004:Vorlagen:Präsentationen:Designs:Highway</Template>
  <TotalTime>0</TotalTime>
  <Words>179</Words>
  <Application>Microsoft Office PowerPoint</Application>
  <PresentationFormat>Bildschirmpräsentation (4:3)</PresentationFormat>
  <Paragraphs>53</Paragraphs>
  <Slides>6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Highway</vt:lpstr>
      <vt:lpstr>2. Engagement-Beirat 2016 - 2018 </vt:lpstr>
      <vt:lpstr>Engagementkampagne</vt:lpstr>
      <vt:lpstr>Ressourcenpool</vt:lpstr>
      <vt:lpstr>Beispielansicht Ressourcenpool Depot.Leipzig</vt:lpstr>
      <vt:lpstr>PowerPoint-Präsentation</vt:lpstr>
      <vt:lpstr>PowerPoint-Präsentation</vt:lpstr>
    </vt:vector>
  </TitlesOfParts>
  <Company>INSIDE werbung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Heidrun Deliga 5</dc:creator>
  <cp:lastModifiedBy>Reinhardt, Petra</cp:lastModifiedBy>
  <cp:revision>124</cp:revision>
  <cp:lastPrinted>2019-03-19T12:20:29Z</cp:lastPrinted>
  <dcterms:created xsi:type="dcterms:W3CDTF">2010-11-26T10:22:56Z</dcterms:created>
  <dcterms:modified xsi:type="dcterms:W3CDTF">2019-03-20T13:41:40Z</dcterms:modified>
</cp:coreProperties>
</file>